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60" r:id="rId6"/>
    <p:sldId id="263" r:id="rId7"/>
    <p:sldId id="264" r:id="rId8"/>
    <p:sldId id="268" r:id="rId9"/>
    <p:sldId id="269" r:id="rId10"/>
    <p:sldId id="270" r:id="rId11"/>
    <p:sldId id="271" r:id="rId12"/>
    <p:sldId id="272" r:id="rId13"/>
    <p:sldId id="273" r:id="rId14"/>
    <p:sldId id="274"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ri biran" initials="eb" lastIdx="1" clrIdx="0">
    <p:extLst>
      <p:ext uri="{19B8F6BF-5375-455C-9EA6-DF929625EA0E}">
        <p15:presenceInfo xmlns:p15="http://schemas.microsoft.com/office/powerpoint/2012/main" userId="S-1-5-21-2545154110-3333821756-2789121371-216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3" d="100"/>
          <a:sy n="113" d="100"/>
        </p:scale>
        <p:origin x="372"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7-14T17:49:22.117" idx="1">
    <p:pos x="10" y="10"/>
    <p:text/>
    <p:extLst>
      <p:ext uri="{C676402C-5697-4E1C-873F-D02D1690AC5C}">
        <p15:threadingInfo xmlns:p15="http://schemas.microsoft.com/office/powerpoint/2012/main" timeZoneBias="-1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7/28/2019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7/28/2019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0.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13">
            <a:extLst>
              <a:ext uri="{FF2B5EF4-FFF2-40B4-BE49-F238E27FC236}">
                <a16:creationId xmlns="" xmlns:a16="http://schemas.microsoft.com/office/drawing/2014/main" id="{A2EAF1FB-192C-4ECC-9255-B2D63197F951}"/>
              </a:ext>
            </a:extLst>
          </p:cNvPr>
          <p:cNvPicPr>
            <a:picLocks noChangeAspect="1"/>
          </p:cNvPicPr>
          <p:nvPr/>
        </p:nvPicPr>
        <p:blipFill>
          <a:blip r:embed="rId2"/>
          <a:srcRect l="22578" r="22578"/>
          <a:stretch>
            <a:fillRect/>
          </a:stretch>
        </p:blipFill>
        <p:spPr>
          <a:xfrm>
            <a:off x="1483972" y="1425938"/>
            <a:ext cx="3902930" cy="4006124"/>
          </a:xfrm>
          <a:prstGeom prst="ellipse">
            <a:avLst/>
          </a:prstGeom>
          <a:ln w="63500" cap="rnd">
            <a:solidFill>
              <a:srgbClr val="333333"/>
            </a:solidFill>
          </a:ln>
          <a:effectLst>
            <a:outerShdw blurRad="381000" dist="292100" dir="5400000" sx="-80000" sy="-18000" rotWithShape="0">
              <a:srgbClr val="000000">
                <a:alpha val="22000"/>
              </a:srgbClr>
            </a:outerShdw>
            <a:softEdge rad="63500"/>
          </a:effectLst>
          <a:scene3d>
            <a:camera prst="orthographicFront"/>
            <a:lightRig rig="contrasting" dir="t">
              <a:rot lat="0" lon="0" rev="3000000"/>
            </a:lightRig>
          </a:scene3d>
          <a:sp3d contourW="7620">
            <a:bevelT w="95250" h="31750"/>
            <a:contourClr>
              <a:srgbClr val="333333"/>
            </a:contourClr>
          </a:sp3d>
        </p:spPr>
      </p:pic>
      <p:sp>
        <p:nvSpPr>
          <p:cNvPr id="5" name="Subtitle 2">
            <a:extLst>
              <a:ext uri="{FF2B5EF4-FFF2-40B4-BE49-F238E27FC236}">
                <a16:creationId xmlns="" xmlns:a16="http://schemas.microsoft.com/office/drawing/2014/main" id="{C72C82D8-14C5-4102-92AC-7794FA9A0C73}"/>
              </a:ext>
            </a:extLst>
          </p:cNvPr>
          <p:cNvSpPr>
            <a:spLocks noGrp="1"/>
          </p:cNvSpPr>
          <p:nvPr>
            <p:ph type="subTitle" idx="1"/>
          </p:nvPr>
        </p:nvSpPr>
        <p:spPr>
          <a:xfrm>
            <a:off x="5750011" y="148714"/>
            <a:ext cx="6174711" cy="2082757"/>
          </a:xfrm>
        </p:spPr>
        <p:txBody>
          <a:bodyPr>
            <a:noAutofit/>
          </a:bodyPr>
          <a:lstStyle/>
          <a:p>
            <a:pPr algn="l"/>
            <a:r>
              <a:rPr lang="en-US" sz="4400" b="1" dirty="0">
                <a:solidFill>
                  <a:schemeClr val="tx1"/>
                </a:solidFill>
              </a:rPr>
              <a:t>web-based system for finding (lost) forked crypto-coins</a:t>
            </a:r>
            <a:endParaRPr lang="en-ZA" sz="4400" b="1" dirty="0">
              <a:solidFill>
                <a:schemeClr val="tx1"/>
              </a:solidFill>
            </a:endParaRPr>
          </a:p>
        </p:txBody>
      </p:sp>
      <p:sp>
        <p:nvSpPr>
          <p:cNvPr id="6" name="Subtitle 2">
            <a:extLst>
              <a:ext uri="{FF2B5EF4-FFF2-40B4-BE49-F238E27FC236}">
                <a16:creationId xmlns="" xmlns:a16="http://schemas.microsoft.com/office/drawing/2014/main" id="{EADD19AD-EBAC-4DF1-87EC-ACE5DE4BC63A}"/>
              </a:ext>
            </a:extLst>
          </p:cNvPr>
          <p:cNvSpPr txBox="1">
            <a:spLocks/>
          </p:cNvSpPr>
          <p:nvPr/>
        </p:nvSpPr>
        <p:spPr>
          <a:xfrm>
            <a:off x="7885651" y="4546833"/>
            <a:ext cx="4080883" cy="2389312"/>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b="1"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r>
              <a:rPr lang="he-IL" sz="4000" dirty="0">
                <a:solidFill>
                  <a:schemeClr val="tx1"/>
                </a:solidFill>
              </a:rPr>
              <a:t>אמרי בירן</a:t>
            </a:r>
          </a:p>
          <a:p>
            <a:pPr rtl="1"/>
            <a:r>
              <a:rPr lang="he-IL" sz="4000" dirty="0">
                <a:solidFill>
                  <a:schemeClr val="tx1"/>
                </a:solidFill>
              </a:rPr>
              <a:t>ליאור ריינס</a:t>
            </a:r>
          </a:p>
          <a:p>
            <a:pPr rtl="1"/>
            <a:endParaRPr lang="en-US" sz="1000" dirty="0">
              <a:solidFill>
                <a:schemeClr val="tx1"/>
              </a:solidFill>
            </a:endParaRPr>
          </a:p>
          <a:p>
            <a:pPr rtl="1"/>
            <a:r>
              <a:rPr lang="he-IL" sz="4000" dirty="0">
                <a:solidFill>
                  <a:schemeClr val="tx1"/>
                </a:solidFill>
              </a:rPr>
              <a:t>מנחה: ד"ר רן </a:t>
            </a:r>
            <a:r>
              <a:rPr lang="he-IL" sz="4000" dirty="0" err="1">
                <a:solidFill>
                  <a:schemeClr val="tx1"/>
                </a:solidFill>
              </a:rPr>
              <a:t>גלס</a:t>
            </a:r>
            <a:endParaRPr lang="en-ZA" sz="4000" dirty="0">
              <a:solidFill>
                <a:schemeClr val="tx1"/>
              </a:solidFill>
            </a:endParaRPr>
          </a:p>
        </p:txBody>
      </p:sp>
    </p:spTree>
    <p:extLst>
      <p:ext uri="{BB962C8B-B14F-4D97-AF65-F5344CB8AC3E}">
        <p14:creationId xmlns:p14="http://schemas.microsoft.com/office/powerpoint/2010/main" val="126984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13037"/>
            <a:ext cx="10350372" cy="1020812"/>
          </a:xfrm>
        </p:spPr>
        <p:txBody>
          <a:bodyPr>
            <a:noAutofit/>
          </a:bodyPr>
          <a:lstStyle/>
          <a:p>
            <a:pPr algn="ctr"/>
            <a:r>
              <a:rPr lang="he-IL" sz="4800" b="1" u="sng" dirty="0" smtClean="0">
                <a:latin typeface="Arial" panose="020B0604020202020204" pitchFamily="34" charset="0"/>
                <a:cs typeface="Arial" panose="020B0604020202020204" pitchFamily="34" charset="0"/>
              </a:rPr>
              <a:t>קשיים שנתקלנו בהם בעת ביצוע הפרויקט</a:t>
            </a:r>
            <a:endParaRPr lang="he-IL" sz="4800" dirty="0"/>
          </a:p>
        </p:txBody>
      </p:sp>
      <p:sp>
        <p:nvSpPr>
          <p:cNvPr id="3" name="Content Placeholder 2"/>
          <p:cNvSpPr>
            <a:spLocks noGrp="1"/>
          </p:cNvSpPr>
          <p:nvPr>
            <p:ph idx="1"/>
          </p:nvPr>
        </p:nvSpPr>
        <p:spPr>
          <a:xfrm>
            <a:off x="996778" y="1333849"/>
            <a:ext cx="10420866" cy="4819816"/>
          </a:xfrm>
        </p:spPr>
        <p:txBody>
          <a:bodyPr/>
          <a:lstStyle/>
          <a:p>
            <a:pPr marL="0" indent="0" algn="r" rtl="1">
              <a:buNone/>
            </a:pPr>
            <a:r>
              <a:rPr lang="he-IL" b="1" dirty="0" smtClean="0"/>
              <a:t>בעיה:</a:t>
            </a:r>
          </a:p>
          <a:p>
            <a:pPr marL="0" indent="0" algn="r" rtl="1">
              <a:buNone/>
            </a:pPr>
            <a:r>
              <a:rPr lang="he-IL" dirty="0" smtClean="0"/>
              <a:t>אופן חישוב המאזנים.</a:t>
            </a:r>
          </a:p>
          <a:p>
            <a:pPr marL="0" indent="0" algn="r" rtl="1">
              <a:buNone/>
            </a:pPr>
            <a:r>
              <a:rPr lang="he-IL" b="1" dirty="0" smtClean="0"/>
              <a:t>פתרון:</a:t>
            </a:r>
          </a:p>
          <a:p>
            <a:pPr marL="0" indent="0" algn="r" rtl="1">
              <a:buNone/>
            </a:pPr>
            <a:r>
              <a:rPr lang="en-US" dirty="0" smtClean="0"/>
              <a:t>UTX – Unspent transaction</a:t>
            </a:r>
            <a:r>
              <a:rPr lang="he-IL" dirty="0" smtClean="0"/>
              <a:t>.</a:t>
            </a:r>
          </a:p>
        </p:txBody>
      </p:sp>
      <p:grpSp>
        <p:nvGrpSpPr>
          <p:cNvPr id="21" name="Group 20"/>
          <p:cNvGrpSpPr/>
          <p:nvPr/>
        </p:nvGrpSpPr>
        <p:grpSpPr>
          <a:xfrm>
            <a:off x="1371600" y="1651518"/>
            <a:ext cx="5486399" cy="3872204"/>
            <a:chOff x="2771192" y="1950098"/>
            <a:chExt cx="4404049" cy="2780523"/>
          </a:xfrm>
        </p:grpSpPr>
        <p:grpSp>
          <p:nvGrpSpPr>
            <p:cNvPr id="16" name="Group 15"/>
            <p:cNvGrpSpPr/>
            <p:nvPr/>
          </p:nvGrpSpPr>
          <p:grpSpPr>
            <a:xfrm>
              <a:off x="2771192" y="1950098"/>
              <a:ext cx="4404049" cy="2780523"/>
              <a:chOff x="2771192" y="1950098"/>
              <a:chExt cx="4404049" cy="2780523"/>
            </a:xfrm>
          </p:grpSpPr>
          <p:grpSp>
            <p:nvGrpSpPr>
              <p:cNvPr id="11" name="Group 10"/>
              <p:cNvGrpSpPr/>
              <p:nvPr/>
            </p:nvGrpSpPr>
            <p:grpSpPr>
              <a:xfrm>
                <a:off x="2771192" y="1950098"/>
                <a:ext cx="2295330" cy="1483568"/>
                <a:chOff x="2771192" y="1950098"/>
                <a:chExt cx="2295330" cy="1483568"/>
              </a:xfrm>
            </p:grpSpPr>
            <p:grpSp>
              <p:nvGrpSpPr>
                <p:cNvPr id="9" name="Group 8"/>
                <p:cNvGrpSpPr/>
                <p:nvPr/>
              </p:nvGrpSpPr>
              <p:grpSpPr>
                <a:xfrm>
                  <a:off x="2771192" y="1950098"/>
                  <a:ext cx="2295330" cy="1483568"/>
                  <a:chOff x="2313992" y="2202024"/>
                  <a:chExt cx="2295330" cy="1483568"/>
                </a:xfrm>
              </p:grpSpPr>
              <p:sp>
                <p:nvSpPr>
                  <p:cNvPr id="4" name="Rounded Rectangle 3"/>
                  <p:cNvSpPr/>
                  <p:nvPr/>
                </p:nvSpPr>
                <p:spPr>
                  <a:xfrm>
                    <a:off x="2313992" y="2202024"/>
                    <a:ext cx="2295330" cy="148356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t"/>
                  <a:lstStyle/>
                  <a:p>
                    <a:r>
                      <a:rPr lang="en-US" b="1" dirty="0" smtClean="0"/>
                      <a:t>Transaction</a:t>
                    </a:r>
                    <a:endParaRPr lang="he-IL" b="1" dirty="0"/>
                  </a:p>
                </p:txBody>
              </p:sp>
              <p:sp>
                <p:nvSpPr>
                  <p:cNvPr id="7" name="TextBox 6"/>
                  <p:cNvSpPr txBox="1"/>
                  <p:nvPr/>
                </p:nvSpPr>
                <p:spPr>
                  <a:xfrm>
                    <a:off x="2519265" y="2640562"/>
                    <a:ext cx="774441" cy="923330"/>
                  </a:xfrm>
                  <a:prstGeom prst="rect">
                    <a:avLst/>
                  </a:prstGeom>
                  <a:noFill/>
                  <a:ln w="12700">
                    <a:solidFill>
                      <a:schemeClr val="tx1"/>
                    </a:solidFill>
                  </a:ln>
                </p:spPr>
                <p:txBody>
                  <a:bodyPr wrap="square" rtlCol="1">
                    <a:spAutoFit/>
                  </a:bodyPr>
                  <a:lstStyle/>
                  <a:p>
                    <a:r>
                      <a:rPr lang="en-US" b="1" dirty="0" smtClean="0"/>
                      <a:t>In</a:t>
                    </a:r>
                  </a:p>
                  <a:p>
                    <a:endParaRPr lang="en-US" b="1" dirty="0"/>
                  </a:p>
                  <a:p>
                    <a:endParaRPr lang="he-IL" b="1" dirty="0"/>
                  </a:p>
                </p:txBody>
              </p:sp>
              <p:sp>
                <p:nvSpPr>
                  <p:cNvPr id="8" name="TextBox 7"/>
                  <p:cNvSpPr txBox="1"/>
                  <p:nvPr/>
                </p:nvSpPr>
                <p:spPr>
                  <a:xfrm>
                    <a:off x="3498979" y="2640562"/>
                    <a:ext cx="774441" cy="923330"/>
                  </a:xfrm>
                  <a:prstGeom prst="rect">
                    <a:avLst/>
                  </a:prstGeom>
                  <a:noFill/>
                  <a:ln w="12700">
                    <a:solidFill>
                      <a:schemeClr val="tx1"/>
                    </a:solidFill>
                  </a:ln>
                </p:spPr>
                <p:txBody>
                  <a:bodyPr wrap="square" rtlCol="1">
                    <a:spAutoFit/>
                  </a:bodyPr>
                  <a:lstStyle/>
                  <a:p>
                    <a:r>
                      <a:rPr lang="en-US" b="1" dirty="0" smtClean="0"/>
                      <a:t>Out</a:t>
                    </a:r>
                  </a:p>
                  <a:p>
                    <a:endParaRPr lang="en-US" b="1" dirty="0"/>
                  </a:p>
                  <a:p>
                    <a:endParaRPr lang="he-IL" b="1" dirty="0"/>
                  </a:p>
                </p:txBody>
              </p:sp>
            </p:grpSp>
            <p:sp>
              <p:nvSpPr>
                <p:cNvPr id="10" name="TextBox 9"/>
                <p:cNvSpPr txBox="1"/>
                <p:nvPr/>
              </p:nvSpPr>
              <p:spPr>
                <a:xfrm>
                  <a:off x="3135085" y="2818818"/>
                  <a:ext cx="457200" cy="369332"/>
                </a:xfrm>
                <a:prstGeom prst="rect">
                  <a:avLst/>
                </a:prstGeom>
                <a:noFill/>
                <a:ln>
                  <a:solidFill>
                    <a:schemeClr val="tx1"/>
                  </a:solidFill>
                </a:ln>
              </p:spPr>
              <p:txBody>
                <a:bodyPr wrap="square" rtlCol="1">
                  <a:spAutoFit/>
                </a:bodyPr>
                <a:lstStyle/>
                <a:p>
                  <a:endParaRPr lang="he-IL" b="1" dirty="0"/>
                </a:p>
              </p:txBody>
            </p:sp>
          </p:grpSp>
          <mc:AlternateContent xmlns:mc="http://schemas.openxmlformats.org/markup-compatibility/2006" xmlns:a14="http://schemas.microsoft.com/office/drawing/2010/main">
            <mc:Choice Requires="a14">
              <p:sp>
                <p:nvSpPr>
                  <p:cNvPr id="13" name="TextBox 12"/>
                  <p:cNvSpPr txBox="1"/>
                  <p:nvPr/>
                </p:nvSpPr>
                <p:spPr>
                  <a:xfrm>
                    <a:off x="2906485" y="4250537"/>
                    <a:ext cx="1996977" cy="307777"/>
                  </a:xfrm>
                  <a:prstGeom prst="rect">
                    <a:avLst/>
                  </a:prstGeom>
                  <a:noFill/>
                  <a:ln>
                    <a:solidFill>
                      <a:schemeClr val="tx1"/>
                    </a:solidFill>
                  </a:ln>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b="1" i="1" smtClean="0">
                              <a:latin typeface="Cambria Math" panose="02040503050406030204" pitchFamily="18" charset="0"/>
                            </a:rPr>
                            <m:t>𝑫𝒊𝒈𝒊𝒕𝒂𝒍</m:t>
                          </m:r>
                          <m:r>
                            <a:rPr lang="en-US" sz="1400" b="1" i="1" smtClean="0">
                              <a:latin typeface="Cambria Math" panose="02040503050406030204" pitchFamily="18" charset="0"/>
                            </a:rPr>
                            <m:t> </m:t>
                          </m:r>
                          <m:r>
                            <a:rPr lang="en-US" sz="1400" b="1" i="1" smtClean="0">
                              <a:latin typeface="Cambria Math" panose="02040503050406030204" pitchFamily="18" charset="0"/>
                            </a:rPr>
                            <m:t>𝑺𝒊𝒈𝒏𝒂𝒕𝒖𝒓</m:t>
                          </m:r>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𝒆</m:t>
                              </m:r>
                            </m:e>
                            <m:sub>
                              <m:r>
                                <a:rPr lang="en-US" sz="1400" b="1" i="1" smtClean="0">
                                  <a:latin typeface="Cambria Math" panose="02040503050406030204" pitchFamily="18" charset="0"/>
                                </a:rPr>
                                <m:t>𝑷</m:t>
                              </m:r>
                              <m:r>
                                <a:rPr lang="en-US" sz="1400" b="1" i="1" smtClean="0">
                                  <a:latin typeface="Cambria Math" panose="02040503050406030204" pitchFamily="18" charset="0"/>
                                </a:rPr>
                                <m:t>.</m:t>
                              </m:r>
                              <m:r>
                                <a:rPr lang="en-US" sz="1400" b="1" i="1" smtClean="0">
                                  <a:latin typeface="Cambria Math" panose="02040503050406030204" pitchFamily="18" charset="0"/>
                                </a:rPr>
                                <m:t>𝒌</m:t>
                              </m:r>
                            </m:sub>
                          </m:sSub>
                        </m:oMath>
                      </m:oMathPara>
                    </a14:m>
                    <a:endParaRPr lang="he-IL" sz="1400" b="1" dirty="0"/>
                  </a:p>
                </p:txBody>
              </p:sp>
            </mc:Choice>
            <mc:Fallback xmlns="">
              <p:sp>
                <p:nvSpPr>
                  <p:cNvPr id="13" name="TextBox 12"/>
                  <p:cNvSpPr txBox="1">
                    <a:spLocks noRot="1" noChangeAspect="1" noMove="1" noResize="1" noEditPoints="1" noAdjustHandles="1" noChangeArrowheads="1" noChangeShapeType="1" noTextEdit="1"/>
                  </p:cNvSpPr>
                  <p:nvPr/>
                </p:nvSpPr>
                <p:spPr>
                  <a:xfrm>
                    <a:off x="2906485" y="4250537"/>
                    <a:ext cx="1996977" cy="307777"/>
                  </a:xfrm>
                  <a:prstGeom prst="rect">
                    <a:avLst/>
                  </a:prstGeom>
                  <a:blipFill rotWithShape="0">
                    <a:blip r:embed="rId2"/>
                    <a:stretch>
                      <a:fillRect/>
                    </a:stretch>
                  </a:blipFill>
                  <a:ln>
                    <a:solidFill>
                      <a:schemeClr val="tx1"/>
                    </a:solidFill>
                  </a:ln>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4973217" y="4250537"/>
                    <a:ext cx="2108719" cy="307777"/>
                  </a:xfrm>
                  <a:prstGeom prst="rect">
                    <a:avLst/>
                  </a:prstGeom>
                  <a:noFill/>
                  <a:ln>
                    <a:solidFill>
                      <a:schemeClr val="tx1"/>
                    </a:solidFill>
                  </a:ln>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1400" b="1" i="1" smtClean="0">
                              <a:latin typeface="Cambria Math" panose="02040503050406030204" pitchFamily="18" charset="0"/>
                            </a:rPr>
                            <m:t>𝑷𝒓𝒆𝒗</m:t>
                          </m:r>
                          <m:r>
                            <a:rPr lang="en-US" sz="1400" b="1" i="1" smtClean="0">
                              <a:latin typeface="Cambria Math" panose="02040503050406030204" pitchFamily="18" charset="0"/>
                            </a:rPr>
                            <m:t> </m:t>
                          </m:r>
                          <m:r>
                            <a:rPr lang="en-US" sz="1400" b="1" i="1" smtClean="0">
                              <a:latin typeface="Cambria Math" panose="02040503050406030204" pitchFamily="18" charset="0"/>
                            </a:rPr>
                            <m:t>𝑻𝒓𝒂𝒏𝒂𝒄𝒕𝒊𝒐𝒏</m:t>
                          </m:r>
                          <m:r>
                            <a:rPr lang="en-US" sz="1400" b="1" i="1" smtClean="0">
                              <a:latin typeface="Cambria Math" panose="02040503050406030204" pitchFamily="18" charset="0"/>
                            </a:rPr>
                            <m:t> </m:t>
                          </m:r>
                          <m:r>
                            <a:rPr lang="en-US" sz="1400" b="1" i="1" smtClean="0">
                              <a:latin typeface="Cambria Math" panose="02040503050406030204" pitchFamily="18" charset="0"/>
                            </a:rPr>
                            <m:t>𝑯𝒂𝒔𝒉</m:t>
                          </m:r>
                        </m:oMath>
                      </m:oMathPara>
                    </a14:m>
                    <a:endParaRPr lang="he-IL" sz="1400" b="1" dirty="0"/>
                  </a:p>
                </p:txBody>
              </p:sp>
            </mc:Choice>
            <mc:Fallback xmlns="">
              <p:sp>
                <p:nvSpPr>
                  <p:cNvPr id="14" name="TextBox 13"/>
                  <p:cNvSpPr txBox="1">
                    <a:spLocks noRot="1" noChangeAspect="1" noMove="1" noResize="1" noEditPoints="1" noAdjustHandles="1" noChangeArrowheads="1" noChangeShapeType="1" noTextEdit="1"/>
                  </p:cNvSpPr>
                  <p:nvPr/>
                </p:nvSpPr>
                <p:spPr>
                  <a:xfrm>
                    <a:off x="4973217" y="4250537"/>
                    <a:ext cx="2108719" cy="307777"/>
                  </a:xfrm>
                  <a:prstGeom prst="rect">
                    <a:avLst/>
                  </a:prstGeom>
                  <a:blipFill rotWithShape="0">
                    <a:blip r:embed="rId3"/>
                    <a:stretch>
                      <a:fillRect/>
                    </a:stretch>
                  </a:blipFill>
                  <a:ln>
                    <a:solidFill>
                      <a:schemeClr val="tx1"/>
                    </a:solidFill>
                  </a:ln>
                </p:spPr>
                <p:txBody>
                  <a:bodyPr/>
                  <a:lstStyle/>
                  <a:p>
                    <a:r>
                      <a:rPr lang="he-IL">
                        <a:noFill/>
                      </a:rPr>
                      <a:t> </a:t>
                    </a:r>
                  </a:p>
                </p:txBody>
              </p:sp>
            </mc:Fallback>
          </mc:AlternateContent>
          <p:sp>
            <p:nvSpPr>
              <p:cNvPr id="15" name="Rectangle 14"/>
              <p:cNvSpPr/>
              <p:nvPr/>
            </p:nvSpPr>
            <p:spPr>
              <a:xfrm>
                <a:off x="2771193" y="4030825"/>
                <a:ext cx="4404048" cy="69979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b="1"/>
              </a:p>
            </p:txBody>
          </p:sp>
        </p:grpSp>
        <p:cxnSp>
          <p:nvCxnSpPr>
            <p:cNvPr id="18" name="Straight Connector 17"/>
            <p:cNvCxnSpPr/>
            <p:nvPr/>
          </p:nvCxnSpPr>
          <p:spPr>
            <a:xfrm flipH="1">
              <a:off x="2771192" y="3188150"/>
              <a:ext cx="363893" cy="842675"/>
            </a:xfrm>
            <a:prstGeom prst="line">
              <a:avLst/>
            </a:prstGeom>
            <a:ln w="28575">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3592286" y="3180812"/>
              <a:ext cx="3582955" cy="850013"/>
            </a:xfrm>
            <a:prstGeom prst="line">
              <a:avLst/>
            </a:prstGeom>
            <a:ln w="28575">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62312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itle 55"/>
          <p:cNvSpPr>
            <a:spLocks noGrp="1"/>
          </p:cNvSpPr>
          <p:nvPr>
            <p:ph type="title"/>
          </p:nvPr>
        </p:nvSpPr>
        <p:spPr>
          <a:xfrm>
            <a:off x="2741744" y="369474"/>
            <a:ext cx="6823435" cy="586030"/>
          </a:xfrm>
        </p:spPr>
        <p:txBody>
          <a:bodyPr>
            <a:noAutofit/>
          </a:bodyPr>
          <a:lstStyle/>
          <a:p>
            <a:pPr algn="ctr"/>
            <a:r>
              <a:rPr lang="he-IL" sz="5400" b="1" u="sng" dirty="0" smtClean="0">
                <a:latin typeface="Arial" panose="020B0604020202020204" pitchFamily="34" charset="0"/>
                <a:cs typeface="Arial" panose="020B0604020202020204" pitchFamily="34" charset="0"/>
              </a:rPr>
              <a:t>מימוש </a:t>
            </a:r>
            <a:r>
              <a:rPr lang="he-IL" sz="5400" b="1" u="sng" dirty="0">
                <a:latin typeface="Arial" panose="020B0604020202020204" pitchFamily="34" charset="0"/>
                <a:cs typeface="Arial" panose="020B0604020202020204" pitchFamily="34" charset="0"/>
              </a:rPr>
              <a:t>המערכת</a:t>
            </a:r>
            <a:r>
              <a:rPr lang="he-IL" sz="5400" b="1" u="sng" dirty="0"/>
              <a:t/>
            </a:r>
            <a:br>
              <a:rPr lang="he-IL" sz="5400" b="1" u="sng" dirty="0"/>
            </a:br>
            <a:endParaRPr lang="he-IL" sz="5400" dirty="0"/>
          </a:p>
        </p:txBody>
      </p:sp>
      <p:grpSp>
        <p:nvGrpSpPr>
          <p:cNvPr id="54" name="Group 53"/>
          <p:cNvGrpSpPr/>
          <p:nvPr/>
        </p:nvGrpSpPr>
        <p:grpSpPr>
          <a:xfrm>
            <a:off x="949982" y="819452"/>
            <a:ext cx="10601267" cy="2860069"/>
            <a:chOff x="1141412" y="3139197"/>
            <a:chExt cx="10601267" cy="2860069"/>
          </a:xfrm>
        </p:grpSpPr>
        <p:grpSp>
          <p:nvGrpSpPr>
            <p:cNvPr id="53" name="Group 52"/>
            <p:cNvGrpSpPr/>
            <p:nvPr/>
          </p:nvGrpSpPr>
          <p:grpSpPr>
            <a:xfrm>
              <a:off x="1141412" y="3139197"/>
              <a:ext cx="10601267" cy="2860069"/>
              <a:chOff x="1141412" y="1538666"/>
              <a:chExt cx="10601267" cy="2860069"/>
            </a:xfrm>
          </p:grpSpPr>
          <p:grpSp>
            <p:nvGrpSpPr>
              <p:cNvPr id="47" name="Group 46"/>
              <p:cNvGrpSpPr/>
              <p:nvPr/>
            </p:nvGrpSpPr>
            <p:grpSpPr>
              <a:xfrm>
                <a:off x="1141412" y="1538666"/>
                <a:ext cx="10601267" cy="2851277"/>
                <a:chOff x="1141412" y="1538666"/>
                <a:chExt cx="10601267" cy="2851277"/>
              </a:xfrm>
            </p:grpSpPr>
            <p:grpSp>
              <p:nvGrpSpPr>
                <p:cNvPr id="45" name="Group 44"/>
                <p:cNvGrpSpPr/>
                <p:nvPr/>
              </p:nvGrpSpPr>
              <p:grpSpPr>
                <a:xfrm>
                  <a:off x="1141412" y="1538666"/>
                  <a:ext cx="10601267" cy="2851277"/>
                  <a:chOff x="1047315" y="1524779"/>
                  <a:chExt cx="10601267" cy="2851277"/>
                </a:xfrm>
              </p:grpSpPr>
              <p:grpSp>
                <p:nvGrpSpPr>
                  <p:cNvPr id="40" name="Group 39"/>
                  <p:cNvGrpSpPr/>
                  <p:nvPr/>
                </p:nvGrpSpPr>
                <p:grpSpPr>
                  <a:xfrm>
                    <a:off x="3304486" y="1524779"/>
                    <a:ext cx="8344096" cy="2851277"/>
                    <a:chOff x="3304486" y="1524779"/>
                    <a:chExt cx="8344096" cy="2851277"/>
                  </a:xfrm>
                </p:grpSpPr>
                <p:grpSp>
                  <p:nvGrpSpPr>
                    <p:cNvPr id="33" name="Group 32"/>
                    <p:cNvGrpSpPr/>
                    <p:nvPr/>
                  </p:nvGrpSpPr>
                  <p:grpSpPr>
                    <a:xfrm>
                      <a:off x="5092110" y="1524779"/>
                      <a:ext cx="6556472" cy="2851277"/>
                      <a:chOff x="5092110" y="1524779"/>
                      <a:chExt cx="6556472" cy="2851277"/>
                    </a:xfrm>
                  </p:grpSpPr>
                  <p:sp>
                    <p:nvSpPr>
                      <p:cNvPr id="27" name="TextBox 26"/>
                      <p:cNvSpPr txBox="1"/>
                      <p:nvPr/>
                    </p:nvSpPr>
                    <p:spPr>
                      <a:xfrm>
                        <a:off x="6291935" y="3502683"/>
                        <a:ext cx="1215655" cy="369332"/>
                      </a:xfrm>
                      <a:prstGeom prst="rect">
                        <a:avLst/>
                      </a:prstGeom>
                      <a:noFill/>
                    </p:spPr>
                    <p:txBody>
                      <a:bodyPr wrap="square" rtlCol="1">
                        <a:spAutoFit/>
                      </a:bodyPr>
                      <a:lstStyle/>
                      <a:p>
                        <a:r>
                          <a:rPr lang="en-US" dirty="0" smtClean="0"/>
                          <a:t>DB Module</a:t>
                        </a:r>
                        <a:endParaRPr lang="he-IL" dirty="0"/>
                      </a:p>
                    </p:txBody>
                  </p:sp>
                  <p:grpSp>
                    <p:nvGrpSpPr>
                      <p:cNvPr id="32" name="Group 31"/>
                      <p:cNvGrpSpPr/>
                      <p:nvPr/>
                    </p:nvGrpSpPr>
                    <p:grpSpPr>
                      <a:xfrm>
                        <a:off x="5092110" y="1524779"/>
                        <a:ext cx="6556472" cy="2851277"/>
                        <a:chOff x="5092110" y="1524779"/>
                        <a:chExt cx="6556472" cy="2851277"/>
                      </a:xfrm>
                    </p:grpSpPr>
                    <p:grpSp>
                      <p:nvGrpSpPr>
                        <p:cNvPr id="26" name="Group 25"/>
                        <p:cNvGrpSpPr/>
                        <p:nvPr/>
                      </p:nvGrpSpPr>
                      <p:grpSpPr>
                        <a:xfrm>
                          <a:off x="5092110" y="1524779"/>
                          <a:ext cx="6556472" cy="2781975"/>
                          <a:chOff x="5092110" y="1524779"/>
                          <a:chExt cx="6556472" cy="2781975"/>
                        </a:xfrm>
                      </p:grpSpPr>
                      <p:sp>
                        <p:nvSpPr>
                          <p:cNvPr id="22" name="Rounded Rectangle 21"/>
                          <p:cNvSpPr/>
                          <p:nvPr/>
                        </p:nvSpPr>
                        <p:spPr>
                          <a:xfrm>
                            <a:off x="5600310" y="1642188"/>
                            <a:ext cx="3413061" cy="1693784"/>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nvGrpSpPr>
                          <p:cNvPr id="25" name="Group 24"/>
                          <p:cNvGrpSpPr/>
                          <p:nvPr/>
                        </p:nvGrpSpPr>
                        <p:grpSpPr>
                          <a:xfrm>
                            <a:off x="5092110" y="1524779"/>
                            <a:ext cx="6556472" cy="2781975"/>
                            <a:chOff x="5092110" y="1524779"/>
                            <a:chExt cx="6556472" cy="2781975"/>
                          </a:xfrm>
                        </p:grpSpPr>
                        <p:grpSp>
                          <p:nvGrpSpPr>
                            <p:cNvPr id="20" name="Group 19"/>
                            <p:cNvGrpSpPr/>
                            <p:nvPr/>
                          </p:nvGrpSpPr>
                          <p:grpSpPr>
                            <a:xfrm>
                              <a:off x="5092110" y="1524779"/>
                              <a:ext cx="6556472" cy="1853774"/>
                              <a:chOff x="5092110" y="1524779"/>
                              <a:chExt cx="6556472" cy="1853774"/>
                            </a:xfrm>
                          </p:grpSpPr>
                          <p:grpSp>
                            <p:nvGrpSpPr>
                              <p:cNvPr id="18" name="Group 17"/>
                              <p:cNvGrpSpPr/>
                              <p:nvPr/>
                            </p:nvGrpSpPr>
                            <p:grpSpPr>
                              <a:xfrm>
                                <a:off x="5444530" y="1524779"/>
                                <a:ext cx="6204052" cy="1853774"/>
                                <a:chOff x="5444530" y="1524779"/>
                                <a:chExt cx="6204052" cy="1853774"/>
                              </a:xfrm>
                            </p:grpSpPr>
                            <p:grpSp>
                              <p:nvGrpSpPr>
                                <p:cNvPr id="11" name="Group 10"/>
                                <p:cNvGrpSpPr/>
                                <p:nvPr/>
                              </p:nvGrpSpPr>
                              <p:grpSpPr>
                                <a:xfrm>
                                  <a:off x="7531073" y="1524779"/>
                                  <a:ext cx="4117509" cy="1853774"/>
                                  <a:chOff x="7531073" y="1524779"/>
                                  <a:chExt cx="4117509" cy="1853774"/>
                                </a:xfrm>
                              </p:grpSpPr>
                              <p:grpSp>
                                <p:nvGrpSpPr>
                                  <p:cNvPr id="6" name="Group 5"/>
                                  <p:cNvGrpSpPr/>
                                  <p:nvPr/>
                                </p:nvGrpSpPr>
                                <p:grpSpPr>
                                  <a:xfrm>
                                    <a:off x="9549194" y="1716965"/>
                                    <a:ext cx="2099388" cy="1661588"/>
                                    <a:chOff x="9549194" y="1716965"/>
                                    <a:chExt cx="2099388" cy="1661588"/>
                                  </a:xfrm>
                                </p:grpSpPr>
                                <p:pic>
                                  <p:nvPicPr>
                                    <p:cNvPr id="4" name="Picture 3"/>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095722" y="1716965"/>
                                      <a:ext cx="1300804" cy="1330676"/>
                                    </a:xfrm>
                                    <a:prstGeom prst="rect">
                                      <a:avLst/>
                                    </a:prstGeom>
                                  </p:spPr>
                                </p:pic>
                                <p:sp>
                                  <p:nvSpPr>
                                    <p:cNvPr id="5" name="TextBox 4"/>
                                    <p:cNvSpPr txBox="1"/>
                                    <p:nvPr/>
                                  </p:nvSpPr>
                                  <p:spPr>
                                    <a:xfrm>
                                      <a:off x="9549194" y="3009221"/>
                                      <a:ext cx="2099388" cy="369332"/>
                                    </a:xfrm>
                                    <a:prstGeom prst="rect">
                                      <a:avLst/>
                                    </a:prstGeom>
                                    <a:noFill/>
                                  </p:spPr>
                                  <p:txBody>
                                    <a:bodyPr wrap="square" rtlCol="1">
                                      <a:spAutoFit/>
                                    </a:bodyPr>
                                    <a:lstStyle/>
                                    <a:p>
                                      <a:r>
                                        <a:rPr lang="en-US" dirty="0" smtClean="0"/>
                                        <a:t>Searching The Block</a:t>
                                      </a:r>
                                      <a:endParaRPr lang="he-IL" dirty="0"/>
                                    </a:p>
                                  </p:txBody>
                                </p:sp>
                              </p:grpSp>
                              <p:grpSp>
                                <p:nvGrpSpPr>
                                  <p:cNvPr id="9" name="Group 8"/>
                                  <p:cNvGrpSpPr/>
                                  <p:nvPr/>
                                </p:nvGrpSpPr>
                                <p:grpSpPr>
                                  <a:xfrm>
                                    <a:off x="7531073" y="1524779"/>
                                    <a:ext cx="1670183" cy="1811193"/>
                                    <a:chOff x="7531073" y="1524779"/>
                                    <a:chExt cx="1670183" cy="1811193"/>
                                  </a:xfrm>
                                </p:grpSpPr>
                                <p:pic>
                                  <p:nvPicPr>
                                    <p:cNvPr id="7" name="Picture 6"/>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7531073" y="1524779"/>
                                      <a:ext cx="1670183" cy="1670183"/>
                                    </a:xfrm>
                                    <a:prstGeom prst="rect">
                                      <a:avLst/>
                                    </a:prstGeom>
                                  </p:spPr>
                                </p:pic>
                                <p:sp>
                                  <p:nvSpPr>
                                    <p:cNvPr id="8" name="TextBox 7"/>
                                    <p:cNvSpPr txBox="1"/>
                                    <p:nvPr/>
                                  </p:nvSpPr>
                                  <p:spPr>
                                    <a:xfrm>
                                      <a:off x="8045166" y="2966640"/>
                                      <a:ext cx="641995" cy="369332"/>
                                    </a:xfrm>
                                    <a:prstGeom prst="rect">
                                      <a:avLst/>
                                    </a:prstGeom>
                                    <a:noFill/>
                                  </p:spPr>
                                  <p:txBody>
                                    <a:bodyPr wrap="square" rtlCol="1">
                                      <a:spAutoFit/>
                                    </a:bodyPr>
                                    <a:lstStyle/>
                                    <a:p>
                                      <a:r>
                                        <a:rPr lang="en-US" dirty="0" smtClean="0"/>
                                        <a:t>UTXs</a:t>
                                      </a:r>
                                      <a:endParaRPr lang="he-IL" dirty="0"/>
                                    </a:p>
                                  </p:txBody>
                                </p:sp>
                              </p:grpSp>
                              <p:sp>
                                <p:nvSpPr>
                                  <p:cNvPr id="10" name="Left-Right Arrow 9"/>
                                  <p:cNvSpPr/>
                                  <p:nvPr/>
                                </p:nvSpPr>
                                <p:spPr>
                                  <a:xfrm>
                                    <a:off x="9171990" y="2242344"/>
                                    <a:ext cx="615821" cy="279918"/>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grpSp>
                              <p:nvGrpSpPr>
                                <p:cNvPr id="17" name="Group 16"/>
                                <p:cNvGrpSpPr/>
                                <p:nvPr/>
                              </p:nvGrpSpPr>
                              <p:grpSpPr>
                                <a:xfrm>
                                  <a:off x="5444530" y="1553097"/>
                                  <a:ext cx="2101561" cy="1782875"/>
                                  <a:chOff x="5444530" y="1553097"/>
                                  <a:chExt cx="2101561" cy="1782875"/>
                                </a:xfrm>
                              </p:grpSpPr>
                              <p:grpSp>
                                <p:nvGrpSpPr>
                                  <p:cNvPr id="16" name="Group 15"/>
                                  <p:cNvGrpSpPr/>
                                  <p:nvPr/>
                                </p:nvGrpSpPr>
                                <p:grpSpPr>
                                  <a:xfrm>
                                    <a:off x="5444530" y="1553097"/>
                                    <a:ext cx="2101561" cy="1658411"/>
                                    <a:chOff x="5444530" y="1553097"/>
                                    <a:chExt cx="2101561" cy="1658411"/>
                                  </a:xfrm>
                                </p:grpSpPr>
                                <p:pic>
                                  <p:nvPicPr>
                                    <p:cNvPr id="13" name="Picture 12"/>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5444530" y="1553097"/>
                                      <a:ext cx="1738605" cy="1658411"/>
                                    </a:xfrm>
                                    <a:prstGeom prst="rect">
                                      <a:avLst/>
                                    </a:prstGeom>
                                  </p:spPr>
                                </p:pic>
                                <p:sp>
                                  <p:nvSpPr>
                                    <p:cNvPr id="14" name="Left Arrow 13"/>
                                    <p:cNvSpPr/>
                                    <p:nvPr/>
                                  </p:nvSpPr>
                                  <p:spPr>
                                    <a:xfrm>
                                      <a:off x="7105579" y="2242344"/>
                                      <a:ext cx="440512" cy="279918"/>
                                    </a:xfrm>
                                    <a:prstGeom prst="lef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15" name="TextBox 14"/>
                                  <p:cNvSpPr txBox="1"/>
                                  <p:nvPr/>
                                </p:nvSpPr>
                                <p:spPr>
                                  <a:xfrm>
                                    <a:off x="5805846" y="2966640"/>
                                    <a:ext cx="1007980" cy="369332"/>
                                  </a:xfrm>
                                  <a:prstGeom prst="rect">
                                    <a:avLst/>
                                  </a:prstGeom>
                                  <a:noFill/>
                                </p:spPr>
                                <p:txBody>
                                  <a:bodyPr wrap="square" rtlCol="1">
                                    <a:spAutoFit/>
                                  </a:bodyPr>
                                  <a:lstStyle/>
                                  <a:p>
                                    <a:r>
                                      <a:rPr lang="en-US" dirty="0" smtClean="0"/>
                                      <a:t>Balances</a:t>
                                    </a:r>
                                    <a:endParaRPr lang="he-IL" dirty="0"/>
                                  </a:p>
                                </p:txBody>
                              </p:sp>
                            </p:grpSp>
                          </p:grpSp>
                          <p:sp>
                            <p:nvSpPr>
                              <p:cNvPr id="19" name="Left Arrow 18"/>
                              <p:cNvSpPr/>
                              <p:nvPr/>
                            </p:nvSpPr>
                            <p:spPr>
                              <a:xfrm>
                                <a:off x="5092110" y="2242344"/>
                                <a:ext cx="440512" cy="279918"/>
                              </a:xfrm>
                              <a:prstGeom prst="lef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21" name="Rounded Rectangle 20"/>
                            <p:cNvSpPr/>
                            <p:nvPr/>
                          </p:nvSpPr>
                          <p:spPr>
                            <a:xfrm>
                              <a:off x="7613780" y="1524779"/>
                              <a:ext cx="4034802" cy="1927547"/>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31181" y="3850919"/>
                              <a:ext cx="455835" cy="455835"/>
                            </a:xfrm>
                            <a:prstGeom prst="rect">
                              <a:avLst/>
                            </a:prstGeom>
                          </p:spPr>
                        </p:pic>
                        <p:sp>
                          <p:nvSpPr>
                            <p:cNvPr id="24" name="TextBox 23"/>
                            <p:cNvSpPr txBox="1"/>
                            <p:nvPr/>
                          </p:nvSpPr>
                          <p:spPr>
                            <a:xfrm>
                              <a:off x="9013371" y="3534600"/>
                              <a:ext cx="1968758" cy="369332"/>
                            </a:xfrm>
                            <a:prstGeom prst="rect">
                              <a:avLst/>
                            </a:prstGeom>
                            <a:noFill/>
                          </p:spPr>
                          <p:txBody>
                            <a:bodyPr wrap="square" rtlCol="1">
                              <a:spAutoFit/>
                            </a:bodyPr>
                            <a:lstStyle/>
                            <a:p>
                              <a:r>
                                <a:rPr lang="en-US" dirty="0" smtClean="0"/>
                                <a:t>Pre-Search Module</a:t>
                              </a:r>
                              <a:endParaRPr lang="he-IL" dirty="0"/>
                            </a:p>
                          </p:txBody>
                        </p:sp>
                      </p:grpSp>
                    </p:grpSp>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6647" y="3944349"/>
                          <a:ext cx="431707" cy="431707"/>
                        </a:xfrm>
                        <a:prstGeom prst="rect">
                          <a:avLst/>
                        </a:prstGeom>
                      </p:spPr>
                    </p:pic>
                    <p:pic>
                      <p:nvPicPr>
                        <p:cNvPr id="31" name="Pictur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0062" y="3880100"/>
                          <a:ext cx="697528" cy="426654"/>
                        </a:xfrm>
                        <a:prstGeom prst="rect">
                          <a:avLst/>
                        </a:prstGeom>
                      </p:spPr>
                    </p:pic>
                  </p:grpSp>
                </p:grpSp>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5164" y="3930938"/>
                      <a:ext cx="721641" cy="441404"/>
                    </a:xfrm>
                    <a:prstGeom prst="rect">
                      <a:avLst/>
                    </a:prstGeom>
                  </p:spPr>
                </p:pic>
                <p:pic>
                  <p:nvPicPr>
                    <p:cNvPr id="38" name="Picture 37"/>
                    <p:cNvPicPr>
                      <a:picLocks noChangeAspect="1"/>
                    </p:cNvPicPr>
                    <p:nvPr/>
                  </p:nvPicPr>
                  <p:blipFill>
                    <a:blip r:embed="rId6">
                      <a:lum bright="70000" contrast="-70000"/>
                      <a:extLst>
                        <a:ext uri="{28A0092B-C50C-407E-A947-70E740481C1C}">
                          <a14:useLocalDpi xmlns:a14="http://schemas.microsoft.com/office/drawing/2010/main" val="0"/>
                        </a:ext>
                      </a:extLst>
                    </a:blip>
                    <a:stretch>
                      <a:fillRect/>
                    </a:stretch>
                  </p:blipFill>
                  <p:spPr>
                    <a:xfrm>
                      <a:off x="3568120" y="1737723"/>
                      <a:ext cx="1431019" cy="1431019"/>
                    </a:xfrm>
                    <a:prstGeom prst="rect">
                      <a:avLst/>
                    </a:prstGeom>
                  </p:spPr>
                </p:pic>
                <p:sp>
                  <p:nvSpPr>
                    <p:cNvPr id="39" name="TextBox 38"/>
                    <p:cNvSpPr txBox="1"/>
                    <p:nvPr/>
                  </p:nvSpPr>
                  <p:spPr>
                    <a:xfrm>
                      <a:off x="3304486" y="3481587"/>
                      <a:ext cx="1896298" cy="369332"/>
                    </a:xfrm>
                    <a:prstGeom prst="rect">
                      <a:avLst/>
                    </a:prstGeom>
                    <a:noFill/>
                  </p:spPr>
                  <p:txBody>
                    <a:bodyPr wrap="square" rtlCol="1">
                      <a:spAutoFit/>
                    </a:bodyPr>
                    <a:lstStyle/>
                    <a:p>
                      <a:pPr algn="ctr"/>
                      <a:r>
                        <a:rPr lang="en-US" dirty="0" smtClean="0"/>
                        <a:t>Controller Module</a:t>
                      </a:r>
                      <a:endParaRPr lang="he-IL" dirty="0"/>
                    </a:p>
                  </p:txBody>
                </p:sp>
              </p:grpSp>
              <p:grpSp>
                <p:nvGrpSpPr>
                  <p:cNvPr id="41" name="Group 40"/>
                  <p:cNvGrpSpPr/>
                  <p:nvPr/>
                </p:nvGrpSpPr>
                <p:grpSpPr>
                  <a:xfrm>
                    <a:off x="1047315" y="1716965"/>
                    <a:ext cx="1740474" cy="1771837"/>
                    <a:chOff x="2545491" y="59453"/>
                    <a:chExt cx="6746113" cy="6761705"/>
                  </a:xfrm>
                </p:grpSpPr>
                <p:pic>
                  <p:nvPicPr>
                    <p:cNvPr id="42" name="Picture 41"/>
                    <p:cNvPicPr>
                      <a:picLocks noChangeAspect="1"/>
                    </p:cNvPicPr>
                    <p:nvPr/>
                  </p:nvPicPr>
                  <p:blipFill>
                    <a:blip r:embed="rId7"/>
                    <a:stretch>
                      <a:fillRect/>
                    </a:stretch>
                  </p:blipFill>
                  <p:spPr>
                    <a:xfrm>
                      <a:off x="2545491" y="3511945"/>
                      <a:ext cx="6746113" cy="3309213"/>
                    </a:xfrm>
                    <a:prstGeom prst="rect">
                      <a:avLst/>
                    </a:prstGeom>
                  </p:spPr>
                </p:pic>
                <p:pic>
                  <p:nvPicPr>
                    <p:cNvPr id="43" name="Picture 42"/>
                    <p:cNvPicPr>
                      <a:picLocks noChangeAspect="1"/>
                    </p:cNvPicPr>
                    <p:nvPr/>
                  </p:nvPicPr>
                  <p:blipFill rotWithShape="1">
                    <a:blip r:embed="rId8"/>
                    <a:srcRect r="208"/>
                    <a:stretch/>
                  </p:blipFill>
                  <p:spPr>
                    <a:xfrm>
                      <a:off x="2545492" y="59453"/>
                      <a:ext cx="6738552" cy="3452492"/>
                    </a:xfrm>
                    <a:prstGeom prst="rect">
                      <a:avLst/>
                    </a:prstGeom>
                  </p:spPr>
                </p:pic>
              </p:grpSp>
            </p:grpSp>
            <p:sp>
              <p:nvSpPr>
                <p:cNvPr id="46" name="TextBox 45"/>
                <p:cNvSpPr txBox="1"/>
                <p:nvPr/>
              </p:nvSpPr>
              <p:spPr>
                <a:xfrm>
                  <a:off x="1197225" y="3502689"/>
                  <a:ext cx="1517331" cy="369332"/>
                </a:xfrm>
                <a:prstGeom prst="rect">
                  <a:avLst/>
                </a:prstGeom>
                <a:noFill/>
              </p:spPr>
              <p:txBody>
                <a:bodyPr wrap="square" rtlCol="1">
                  <a:spAutoFit/>
                </a:bodyPr>
                <a:lstStyle/>
                <a:p>
                  <a:pPr algn="ctr"/>
                  <a:r>
                    <a:rPr lang="en-US" dirty="0" smtClean="0"/>
                    <a:t>Web Module</a:t>
                  </a:r>
                  <a:endParaRPr lang="he-IL" dirty="0"/>
                </a:p>
              </p:txBody>
            </p:sp>
          </p:grpSp>
          <p:pic>
            <p:nvPicPr>
              <p:cNvPr id="51" name="Pictur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19091" y="3817149"/>
                <a:ext cx="1535388" cy="581586"/>
              </a:xfrm>
              <a:prstGeom prst="rect">
                <a:avLst/>
              </a:prstGeom>
            </p:spPr>
          </p:pic>
          <p:sp>
            <p:nvSpPr>
              <p:cNvPr id="52" name="Left-Right Arrow 51"/>
              <p:cNvSpPr/>
              <p:nvPr/>
            </p:nvSpPr>
            <p:spPr>
              <a:xfrm>
                <a:off x="3027538" y="2396189"/>
                <a:ext cx="480724" cy="279918"/>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pic>
          <p:nvPicPr>
            <p:cNvPr id="28" name="Picture 2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87753" y="3880437"/>
              <a:ext cx="921868" cy="336748"/>
            </a:xfrm>
            <a:prstGeom prst="rect">
              <a:avLst/>
            </a:prstGeom>
          </p:spPr>
        </p:pic>
        <p:pic>
          <p:nvPicPr>
            <p:cNvPr id="29" name="Picture 2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948099" y="3868556"/>
              <a:ext cx="921868" cy="336748"/>
            </a:xfrm>
            <a:prstGeom prst="rect">
              <a:avLst/>
            </a:prstGeom>
          </p:spPr>
        </p:pic>
      </p:grpSp>
      <p:sp>
        <p:nvSpPr>
          <p:cNvPr id="55" name="TextBox 54"/>
          <p:cNvSpPr txBox="1"/>
          <p:nvPr/>
        </p:nvSpPr>
        <p:spPr>
          <a:xfrm>
            <a:off x="1072922" y="3750356"/>
            <a:ext cx="9811874" cy="3108543"/>
          </a:xfrm>
          <a:prstGeom prst="rect">
            <a:avLst/>
          </a:prstGeom>
          <a:noFill/>
        </p:spPr>
        <p:txBody>
          <a:bodyPr wrap="square" rtlCol="1">
            <a:spAutoFit/>
          </a:bodyPr>
          <a:lstStyle/>
          <a:p>
            <a:pPr marL="285750" indent="-285750" algn="r" rtl="1">
              <a:buFont typeface="Arial" panose="020B0604020202020204" pitchFamily="34" charset="0"/>
              <a:buChar char="•"/>
            </a:pPr>
            <a:r>
              <a:rPr lang="en-US" sz="2800" u="sng" dirty="0" smtClean="0"/>
              <a:t>View</a:t>
            </a:r>
            <a:r>
              <a:rPr lang="he-IL" sz="2800" dirty="0" smtClean="0"/>
              <a:t> – תצוגת האתר, מקבל מהמשתמש את הכתובת של הארנק שלו ושולח ל</a:t>
            </a:r>
            <a:r>
              <a:rPr lang="en-US" sz="2800" dirty="0" smtClean="0"/>
              <a:t>Controller</a:t>
            </a:r>
            <a:r>
              <a:rPr lang="he-IL" sz="2800" dirty="0" smtClean="0"/>
              <a:t> לעיבוד.</a:t>
            </a:r>
          </a:p>
          <a:p>
            <a:pPr marL="285750" indent="-285750" algn="r" rtl="1">
              <a:buFont typeface="Arial" panose="020B0604020202020204" pitchFamily="34" charset="0"/>
              <a:buChar char="•"/>
            </a:pPr>
            <a:r>
              <a:rPr lang="en-US" sz="2800" u="sng" dirty="0" smtClean="0"/>
              <a:t>Controller</a:t>
            </a:r>
            <a:r>
              <a:rPr lang="he-IL" sz="2800" dirty="0" smtClean="0"/>
              <a:t> – מנהל את התקשורת בין הנתונים השמורים ב</a:t>
            </a:r>
            <a:r>
              <a:rPr lang="en-US" sz="2800" dirty="0" smtClean="0"/>
              <a:t>DB</a:t>
            </a:r>
            <a:r>
              <a:rPr lang="he-IL" sz="2800" dirty="0" smtClean="0"/>
              <a:t> לבין הצגתם למשתמש.</a:t>
            </a:r>
          </a:p>
          <a:p>
            <a:pPr marL="285750" indent="-285750" algn="r" rtl="1">
              <a:buFont typeface="Arial" panose="020B0604020202020204" pitchFamily="34" charset="0"/>
              <a:buChar char="•"/>
            </a:pPr>
            <a:r>
              <a:rPr lang="en-US" sz="2800" u="sng" dirty="0" smtClean="0"/>
              <a:t>DB Module</a:t>
            </a:r>
            <a:r>
              <a:rPr lang="he-IL" sz="2800" u="sng" dirty="0" smtClean="0"/>
              <a:t> </a:t>
            </a:r>
            <a:r>
              <a:rPr lang="he-IL" sz="2800" dirty="0" smtClean="0"/>
              <a:t>– מתקשר עם ה</a:t>
            </a:r>
            <a:r>
              <a:rPr lang="en-US" sz="2800" dirty="0" smtClean="0"/>
              <a:t>DB</a:t>
            </a:r>
            <a:r>
              <a:rPr lang="he-IL" sz="2800" dirty="0" smtClean="0"/>
              <a:t> ומעביר את המידע ל</a:t>
            </a:r>
            <a:r>
              <a:rPr lang="en-US" sz="2800" dirty="0" smtClean="0"/>
              <a:t>Controller</a:t>
            </a:r>
            <a:r>
              <a:rPr lang="he-IL" sz="2800" dirty="0" smtClean="0"/>
              <a:t> לפי דרישה.</a:t>
            </a:r>
          </a:p>
          <a:p>
            <a:pPr marL="285750" indent="-285750" algn="r" rtl="1">
              <a:buFont typeface="Arial" panose="020B0604020202020204" pitchFamily="34" charset="0"/>
              <a:buChar char="•"/>
            </a:pPr>
            <a:r>
              <a:rPr lang="en-US" sz="2800" u="sng" dirty="0" smtClean="0"/>
              <a:t>Pre-Search Module</a:t>
            </a:r>
            <a:r>
              <a:rPr lang="he-IL" sz="2800" u="sng" dirty="0" smtClean="0"/>
              <a:t> </a:t>
            </a:r>
            <a:r>
              <a:rPr lang="he-IL" sz="2800" dirty="0" smtClean="0"/>
              <a:t>– יבצע חישוב ארוך ויעביר את התוצאות ל</a:t>
            </a:r>
            <a:r>
              <a:rPr lang="en-US" sz="2800" dirty="0" smtClean="0"/>
              <a:t>DB</a:t>
            </a:r>
            <a:r>
              <a:rPr lang="he-IL" sz="2800" dirty="0" smtClean="0"/>
              <a:t>.</a:t>
            </a:r>
          </a:p>
        </p:txBody>
      </p:sp>
    </p:spTree>
    <p:extLst>
      <p:ext uri="{BB962C8B-B14F-4D97-AF65-F5344CB8AC3E}">
        <p14:creationId xmlns:p14="http://schemas.microsoft.com/office/powerpoint/2010/main" val="3670732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39363"/>
            <a:ext cx="9905998" cy="1478570"/>
          </a:xfrm>
        </p:spPr>
        <p:txBody>
          <a:bodyPr>
            <a:normAutofit/>
          </a:bodyPr>
          <a:lstStyle/>
          <a:p>
            <a:pPr algn="ctr"/>
            <a:r>
              <a:rPr lang="en-US" sz="5400" b="1" u="sng" dirty="0" smtClean="0"/>
              <a:t>UTXs DATA module</a:t>
            </a:r>
            <a:endParaRPr lang="he-IL" sz="5400" b="1" u="sng" dirty="0"/>
          </a:p>
        </p:txBody>
      </p:sp>
      <p:sp>
        <p:nvSpPr>
          <p:cNvPr id="3" name="Content Placeholder 2"/>
          <p:cNvSpPr>
            <a:spLocks noGrp="1"/>
          </p:cNvSpPr>
          <p:nvPr>
            <p:ph idx="1"/>
          </p:nvPr>
        </p:nvSpPr>
        <p:spPr>
          <a:xfrm>
            <a:off x="1141412" y="1128584"/>
            <a:ext cx="9905999" cy="5198075"/>
          </a:xfrm>
        </p:spPr>
        <p:txBody>
          <a:bodyPr>
            <a:normAutofit/>
          </a:bodyPr>
          <a:lstStyle/>
          <a:p>
            <a:pPr marL="0" indent="0" algn="r" rtl="1">
              <a:buNone/>
            </a:pPr>
            <a:r>
              <a:rPr lang="he-IL" dirty="0" smtClean="0"/>
              <a:t>כתבנו קוד פייטון שרץ על הבלוקים שבונים את ה</a:t>
            </a:r>
            <a:r>
              <a:rPr lang="en-US" dirty="0" smtClean="0"/>
              <a:t>block chain</a:t>
            </a:r>
            <a:r>
              <a:rPr lang="he-IL" dirty="0" smtClean="0"/>
              <a:t>. הקוד רץ על כל העסקאות שנמצאות בכל בלוק ומכניס אותה לתוך מאגר נתונים, ברגע שנזהה שאותו קוד עסקה משומש שוב למטרת תשלום אנו מוחקים את העסקה ממאגר ה </a:t>
            </a:r>
            <a:r>
              <a:rPr lang="en-US" dirty="0" smtClean="0"/>
              <a:t>UTX</a:t>
            </a:r>
            <a:r>
              <a:rPr lang="he-IL" dirty="0" smtClean="0"/>
              <a:t>. בסופו של דבר נקבל מאגר של </a:t>
            </a:r>
            <a:r>
              <a:rPr lang="en-US" dirty="0" smtClean="0"/>
              <a:t>UTX</a:t>
            </a:r>
            <a:r>
              <a:rPr lang="he-IL" dirty="0" smtClean="0"/>
              <a:t> המכיל את כל העסקאות שבוצעו ובהן לא "בוזבז" הסכום שהתקבל</a:t>
            </a:r>
            <a:r>
              <a:rPr lang="en-US" dirty="0" smtClean="0"/>
              <a:t>,</a:t>
            </a:r>
            <a:r>
              <a:rPr lang="he-IL" dirty="0" smtClean="0"/>
              <a:t> וכן את המפתח הציבורי </a:t>
            </a:r>
            <a:r>
              <a:rPr lang="en-US" dirty="0" smtClean="0"/>
              <a:t> (public Key)</a:t>
            </a:r>
            <a:r>
              <a:rPr lang="he-IL" dirty="0" smtClean="0"/>
              <a:t> של בעל החשבון.</a:t>
            </a:r>
          </a:p>
          <a:p>
            <a:pPr algn="r" rtl="1"/>
            <a:endParaRPr lang="he-IL" dirty="0"/>
          </a:p>
          <a:p>
            <a:pPr algn="r" rtl="1"/>
            <a:endParaRPr lang="he-IL" dirty="0" smtClean="0"/>
          </a:p>
          <a:p>
            <a:pPr marL="0" indent="0" algn="r" rtl="1">
              <a:buNone/>
            </a:pPr>
            <a:endParaRPr lang="he-IL" dirty="0"/>
          </a:p>
          <a:p>
            <a:pPr marL="0" indent="0" algn="r" rtl="1">
              <a:buNone/>
            </a:pPr>
            <a:endParaRPr lang="he-IL" dirty="0" smtClean="0"/>
          </a:p>
          <a:p>
            <a:pPr marL="0" indent="0" algn="r" rtl="1">
              <a:buNone/>
            </a:pPr>
            <a:endParaRPr lang="he-IL" dirty="0"/>
          </a:p>
          <a:p>
            <a:pPr marL="0" indent="0" algn="r" rtl="1">
              <a:buNone/>
            </a:pPr>
            <a:endParaRPr lang="he-IL" dirty="0"/>
          </a:p>
          <a:p>
            <a:pPr algn="r" rtl="1"/>
            <a:endParaRPr lang="he-IL" dirty="0"/>
          </a:p>
        </p:txBody>
      </p:sp>
      <p:graphicFrame>
        <p:nvGraphicFramePr>
          <p:cNvPr id="8" name="Table 7"/>
          <p:cNvGraphicFramePr>
            <a:graphicFrameLocks noGrp="1"/>
          </p:cNvGraphicFramePr>
          <p:nvPr>
            <p:extLst>
              <p:ext uri="{D42A27DB-BD31-4B8C-83A1-F6EECF244321}">
                <p14:modId xmlns:p14="http://schemas.microsoft.com/office/powerpoint/2010/main" val="1002635161"/>
              </p:ext>
            </p:extLst>
          </p:nvPr>
        </p:nvGraphicFramePr>
        <p:xfrm>
          <a:off x="2403023" y="3797610"/>
          <a:ext cx="2766752" cy="2613235"/>
        </p:xfrm>
        <a:graphic>
          <a:graphicData uri="http://schemas.openxmlformats.org/drawingml/2006/table">
            <a:tbl>
              <a:tblPr rtl="1" firstRow="1" bandRow="1">
                <a:tableStyleId>{073A0DAA-6AF3-43AB-8588-CEC1D06C72B9}</a:tableStyleId>
              </a:tblPr>
              <a:tblGrid>
                <a:gridCol w="1557867"/>
                <a:gridCol w="1208885"/>
              </a:tblGrid>
              <a:tr h="596217">
                <a:tc>
                  <a:txBody>
                    <a:bodyPr/>
                    <a:lstStyle/>
                    <a:p>
                      <a:pPr algn="ctr" rtl="1">
                        <a:lnSpc>
                          <a:spcPct val="150000"/>
                        </a:lnSpc>
                      </a:pPr>
                      <a:r>
                        <a:rPr lang="en-US" sz="1600" dirty="0" smtClean="0">
                          <a:solidFill>
                            <a:schemeClr val="tx1"/>
                          </a:solidFill>
                        </a:rPr>
                        <a:t>P.K</a:t>
                      </a:r>
                      <a:endParaRPr lang="he-IL"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en-US" sz="1600" dirty="0" smtClean="0">
                          <a:solidFill>
                            <a:schemeClr val="tx1"/>
                          </a:solidFill>
                        </a:rPr>
                        <a:t>transaction Sum</a:t>
                      </a:r>
                      <a:endParaRPr lang="he-IL"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fontAlgn="t"/>
                      <a:r>
                        <a:rPr lang="en-US" sz="1100" u="none" strike="noStrike" dirty="0" smtClean="0">
                          <a:solidFill>
                            <a:schemeClr val="tx1"/>
                          </a:solidFill>
                          <a:effectLst/>
                        </a:rPr>
                        <a:t>DAkxSa7oK...22cxN1Q</a:t>
                      </a:r>
                      <a:endParaRPr lang="en-US" sz="1100" i="0" u="none" dirty="0">
                        <a:solidFill>
                          <a:schemeClr val="tx1"/>
                        </a:solidFill>
                        <a:effectLst/>
                      </a:endParaRPr>
                    </a:p>
                  </a:txBody>
                  <a:tcPr marL="76200" marR="76200"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6,417.98200000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45525">
                <a:tc>
                  <a:txBody>
                    <a:bodyPr/>
                    <a:lstStyle/>
                    <a:p>
                      <a:pPr rtl="1"/>
                      <a:r>
                        <a:rPr lang="en-US" sz="1100" u="none" strike="noStrike" dirty="0" smtClean="0">
                          <a:solidFill>
                            <a:schemeClr val="tx1"/>
                          </a:solidFill>
                          <a:effectLst/>
                        </a:rPr>
                        <a:t>Q3aLxJ6...bx4H1Rr1m</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0.3540000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45525">
                <a:tc>
                  <a:txBody>
                    <a:bodyPr/>
                    <a:lstStyle/>
                    <a:p>
                      <a:pPr rtl="1"/>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u="none" kern="1200" dirty="0" smtClean="0">
                          <a:solidFill>
                            <a:schemeClr val="tx1"/>
                          </a:solidFill>
                          <a:effectLst/>
                        </a:rPr>
                        <a:t>DFvP92G...7BxATsVW</a:t>
                      </a:r>
                      <a:endParaRPr lang="he-IL" sz="1100" b="0"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231.415000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u="none" kern="1200" dirty="0" smtClean="0">
                          <a:solidFill>
                            <a:schemeClr val="tx1"/>
                          </a:solidFill>
                          <a:effectLst/>
                        </a:rPr>
                        <a:t>WaU14fB…27zjjBpnn</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7.12100000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kern="1200" dirty="0" smtClean="0">
                          <a:solidFill>
                            <a:schemeClr val="tx1"/>
                          </a:solidFill>
                          <a:effectLst/>
                        </a:rPr>
                        <a:t>00afba37…Kwaa994</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59.85100000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bl>
          </a:graphicData>
        </a:graphic>
      </p:graphicFrame>
      <p:sp>
        <p:nvSpPr>
          <p:cNvPr id="36" name="TextBox 35"/>
          <p:cNvSpPr txBox="1"/>
          <p:nvPr/>
        </p:nvSpPr>
        <p:spPr>
          <a:xfrm>
            <a:off x="10276158" y="4727276"/>
            <a:ext cx="1353133" cy="646331"/>
          </a:xfrm>
          <a:prstGeom prst="rect">
            <a:avLst/>
          </a:prstGeom>
          <a:noFill/>
        </p:spPr>
        <p:txBody>
          <a:bodyPr wrap="square" rtlCol="1">
            <a:spAutoFit/>
          </a:bodyPr>
          <a:lstStyle/>
          <a:p>
            <a:pPr algn="ctr"/>
            <a:r>
              <a:rPr lang="en-US" dirty="0" smtClean="0"/>
              <a:t>Searching The Block</a:t>
            </a:r>
            <a:endParaRPr lang="he-IL" dirty="0"/>
          </a:p>
        </p:txBody>
      </p:sp>
      <p:grpSp>
        <p:nvGrpSpPr>
          <p:cNvPr id="41" name="Group 40"/>
          <p:cNvGrpSpPr/>
          <p:nvPr/>
        </p:nvGrpSpPr>
        <p:grpSpPr>
          <a:xfrm>
            <a:off x="372549" y="3380259"/>
            <a:ext cx="11407836" cy="3030586"/>
            <a:chOff x="270949" y="2749606"/>
            <a:chExt cx="11407836" cy="3030586"/>
          </a:xfrm>
        </p:grpSpPr>
        <p:grpSp>
          <p:nvGrpSpPr>
            <p:cNvPr id="34" name="Group 33"/>
            <p:cNvGrpSpPr/>
            <p:nvPr/>
          </p:nvGrpSpPr>
          <p:grpSpPr>
            <a:xfrm>
              <a:off x="270949" y="2749606"/>
              <a:ext cx="9210952" cy="3030586"/>
              <a:chOff x="279415" y="2804291"/>
              <a:chExt cx="9210952" cy="3030586"/>
            </a:xfrm>
          </p:grpSpPr>
          <p:grpSp>
            <p:nvGrpSpPr>
              <p:cNvPr id="14" name="Group 13"/>
              <p:cNvGrpSpPr/>
              <p:nvPr/>
            </p:nvGrpSpPr>
            <p:grpSpPr>
              <a:xfrm>
                <a:off x="279415" y="2804291"/>
                <a:ext cx="2030474" cy="3030586"/>
                <a:chOff x="995389" y="2804291"/>
                <a:chExt cx="2030474" cy="3030586"/>
              </a:xfrm>
            </p:grpSpPr>
            <p:grpSp>
              <p:nvGrpSpPr>
                <p:cNvPr id="7" name="Group 6"/>
                <p:cNvGrpSpPr/>
                <p:nvPr/>
              </p:nvGrpSpPr>
              <p:grpSpPr>
                <a:xfrm>
                  <a:off x="995389" y="2804291"/>
                  <a:ext cx="1670183" cy="1774764"/>
                  <a:chOff x="3885490" y="2763102"/>
                  <a:chExt cx="1670183" cy="1774764"/>
                </a:xfrm>
              </p:grpSpPr>
              <p:pic>
                <p:nvPicPr>
                  <p:cNvPr id="4" name="Picture 3"/>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3885490" y="2763102"/>
                    <a:ext cx="1670183" cy="1670183"/>
                  </a:xfrm>
                  <a:prstGeom prst="rect">
                    <a:avLst/>
                  </a:prstGeom>
                </p:spPr>
              </p:pic>
              <p:sp>
                <p:nvSpPr>
                  <p:cNvPr id="5" name="TextBox 4"/>
                  <p:cNvSpPr txBox="1"/>
                  <p:nvPr/>
                </p:nvSpPr>
                <p:spPr>
                  <a:xfrm>
                    <a:off x="4444306" y="4168534"/>
                    <a:ext cx="641995" cy="369332"/>
                  </a:xfrm>
                  <a:prstGeom prst="rect">
                    <a:avLst/>
                  </a:prstGeom>
                  <a:noFill/>
                </p:spPr>
                <p:txBody>
                  <a:bodyPr wrap="square" rtlCol="1">
                    <a:spAutoFit/>
                  </a:bodyPr>
                  <a:lstStyle/>
                  <a:p>
                    <a:r>
                      <a:rPr lang="en-US" dirty="0" smtClean="0"/>
                      <a:t>UTXs</a:t>
                    </a:r>
                    <a:endParaRPr lang="he-IL"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3142" y="3456032"/>
                    <a:ext cx="921868" cy="336748"/>
                  </a:xfrm>
                  <a:prstGeom prst="rect">
                    <a:avLst/>
                  </a:prstGeom>
                </p:spPr>
              </p:pic>
            </p:grpSp>
            <p:cxnSp>
              <p:nvCxnSpPr>
                <p:cNvPr id="10" name="Straight Connector 9"/>
                <p:cNvCxnSpPr/>
                <p:nvPr/>
              </p:nvCxnSpPr>
              <p:spPr>
                <a:xfrm flipV="1">
                  <a:off x="2364386" y="3221642"/>
                  <a:ext cx="654260" cy="5945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2346132" y="3816226"/>
                  <a:ext cx="679731" cy="201865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 name="Group 32"/>
              <p:cNvGrpSpPr/>
              <p:nvPr/>
            </p:nvGrpSpPr>
            <p:grpSpPr>
              <a:xfrm>
                <a:off x="4035570" y="3572507"/>
                <a:ext cx="5454797" cy="1978418"/>
                <a:chOff x="4035570" y="3572507"/>
                <a:chExt cx="5454797" cy="1978418"/>
              </a:xfrm>
            </p:grpSpPr>
            <p:sp>
              <p:nvSpPr>
                <p:cNvPr id="16" name="TextBox 15"/>
                <p:cNvSpPr txBox="1"/>
                <p:nvPr/>
              </p:nvSpPr>
              <p:spPr>
                <a:xfrm>
                  <a:off x="5672670" y="3572507"/>
                  <a:ext cx="3817697" cy="1846659"/>
                </a:xfrm>
                <a:prstGeom prst="rect">
                  <a:avLst/>
                </a:prstGeom>
                <a:noFill/>
                <a:ln>
                  <a:solidFill>
                    <a:schemeClr val="tx1"/>
                  </a:solidFill>
                </a:ln>
              </p:spPr>
              <p:txBody>
                <a:bodyPr wrap="square" rtlCol="1">
                  <a:spAutoFit/>
                </a:bodyPr>
                <a:lstStyle/>
                <a:p>
                  <a:r>
                    <a:rPr lang="en-US" sz="1600" b="1" u="sng" dirty="0" smtClean="0"/>
                    <a:t>Block Number:</a:t>
                  </a:r>
                  <a:r>
                    <a:rPr lang="en-US" sz="1600" b="1" dirty="0" smtClean="0"/>
                    <a:t> </a:t>
                  </a:r>
                  <a:r>
                    <a:rPr lang="en-US" sz="1600" dirty="0" smtClean="0"/>
                    <a:t>34574</a:t>
                  </a:r>
                </a:p>
                <a:p>
                  <a:r>
                    <a:rPr lang="en-US" sz="1600" b="1" u="sng" dirty="0" smtClean="0"/>
                    <a:t>Block Hash:</a:t>
                  </a:r>
                  <a:r>
                    <a:rPr lang="en-US" sz="1600" b="1" dirty="0" smtClean="0"/>
                    <a:t> </a:t>
                  </a:r>
                  <a:r>
                    <a:rPr lang="en-US" sz="1600" dirty="0" smtClean="0"/>
                    <a:t>295b3c55…97481c29</a:t>
                  </a:r>
                  <a:r>
                    <a:rPr lang="en-US" sz="1600" b="1" dirty="0" smtClean="0"/>
                    <a:t/>
                  </a:r>
                  <a:br>
                    <a:rPr lang="en-US" sz="1600" b="1" dirty="0" smtClean="0"/>
                  </a:br>
                  <a:r>
                    <a:rPr lang="en-US" sz="1600" b="1" u="sng" dirty="0" smtClean="0"/>
                    <a:t>Input</a:t>
                  </a:r>
                  <a:r>
                    <a:rPr lang="en-US" sz="1600" b="1" dirty="0" smtClean="0"/>
                    <a:t>:</a:t>
                  </a:r>
                </a:p>
                <a:p>
                  <a:r>
                    <a:rPr lang="en-US" sz="1600" dirty="0" smtClean="0"/>
                    <a:t>1. </a:t>
                  </a:r>
                  <a:r>
                    <a:rPr lang="en-US" sz="1600" dirty="0"/>
                    <a:t>1m4cxNQ...</a:t>
                  </a:r>
                  <a:r>
                    <a:rPr lang="en-US" sz="1600" dirty="0" smtClean="0"/>
                    <a:t>994f12d0  </a:t>
                  </a:r>
                  <a:r>
                    <a:rPr lang="he-IL" sz="1600" dirty="0" smtClean="0"/>
                    <a:t>231.4120000</a:t>
                  </a:r>
                  <a:endParaRPr lang="he-IL" sz="1600" dirty="0"/>
                </a:p>
                <a:p>
                  <a:r>
                    <a:rPr lang="en-US" sz="1600" b="1" u="sng" dirty="0" smtClean="0"/>
                    <a:t>Output:</a:t>
                  </a:r>
                  <a:endParaRPr lang="he-IL" sz="1600" b="1" u="sng" dirty="0" smtClean="0"/>
                </a:p>
                <a:p>
                  <a:pPr rtl="1" fontAlgn="t"/>
                  <a:r>
                    <a:rPr lang="he-IL" sz="1600" dirty="0" smtClean="0"/>
                    <a:t>81.0000000</a:t>
                  </a:r>
                  <a:r>
                    <a:rPr lang="en-US" sz="1600" dirty="0" smtClean="0"/>
                    <a:t>WaU14fB…27zjjBpnn   </a:t>
                  </a:r>
                  <a:r>
                    <a:rPr lang="he-IL" sz="1600" dirty="0" smtClean="0"/>
                    <a:t> .1</a:t>
                  </a:r>
                </a:p>
                <a:p>
                  <a:pPr rtl="1" fontAlgn="t"/>
                  <a:r>
                    <a:rPr lang="en-US" sz="1600" dirty="0" smtClean="0"/>
                    <a:t>  </a:t>
                  </a:r>
                  <a:r>
                    <a:rPr lang="he-IL" sz="1600" dirty="0" smtClean="0"/>
                    <a:t> 21.42000000</a:t>
                  </a:r>
                  <a:r>
                    <a:rPr lang="en-US" sz="1600" dirty="0" smtClean="0"/>
                    <a:t> a8R9tew7…Tuf34lxSa  </a:t>
                  </a:r>
                  <a:r>
                    <a:rPr lang="he-IL" sz="1600" dirty="0" smtClean="0"/>
                    <a:t>.2 </a:t>
                  </a:r>
                </a:p>
              </p:txBody>
            </p:sp>
            <p:cxnSp>
              <p:nvCxnSpPr>
                <p:cNvPr id="20" name="Straight Arrow Connector 19"/>
                <p:cNvCxnSpPr/>
                <p:nvPr/>
              </p:nvCxnSpPr>
              <p:spPr>
                <a:xfrm flipH="1">
                  <a:off x="5015804" y="5009796"/>
                  <a:ext cx="656866" cy="347892"/>
                </a:xfrm>
                <a:prstGeom prst="straightConnector1">
                  <a:avLst/>
                </a:prstGeom>
                <a:ln w="76200">
                  <a:solidFill>
                    <a:srgbClr val="FF0000"/>
                  </a:solidFill>
                  <a:tailEnd type="triangle"/>
                </a:ln>
              </p:spPr>
              <p:style>
                <a:lnRef idx="3">
                  <a:schemeClr val="accent4"/>
                </a:lnRef>
                <a:fillRef idx="0">
                  <a:schemeClr val="accent4"/>
                </a:fillRef>
                <a:effectRef idx="2">
                  <a:schemeClr val="accent4"/>
                </a:effectRef>
                <a:fontRef idx="minor">
                  <a:schemeClr val="tx1"/>
                </a:fontRef>
              </p:style>
            </p:cxnSp>
            <p:cxnSp>
              <p:nvCxnSpPr>
                <p:cNvPr id="27" name="Straight Arrow Connector 26"/>
                <p:cNvCxnSpPr>
                  <a:stCxn id="16" idx="1"/>
                </p:cNvCxnSpPr>
                <p:nvPr/>
              </p:nvCxnSpPr>
              <p:spPr>
                <a:xfrm flipH="1">
                  <a:off x="5015805" y="4495837"/>
                  <a:ext cx="656865" cy="177211"/>
                </a:xfrm>
                <a:prstGeom prst="straightConnector1">
                  <a:avLst/>
                </a:prstGeom>
                <a:ln w="76200">
                  <a:solidFill>
                    <a:srgbClr val="92D050"/>
                  </a:solidFill>
                  <a:tailEnd type="triangle"/>
                </a:ln>
              </p:spPr>
              <p:style>
                <a:lnRef idx="3">
                  <a:schemeClr val="accent4"/>
                </a:lnRef>
                <a:fillRef idx="0">
                  <a:schemeClr val="accent4"/>
                </a:fillRef>
                <a:effectRef idx="2">
                  <a:schemeClr val="accent4"/>
                </a:effectRef>
                <a:fontRef idx="minor">
                  <a:schemeClr val="tx1"/>
                </a:fontRef>
              </p:style>
            </p:cxnSp>
            <p:sp>
              <p:nvSpPr>
                <p:cNvPr id="32" name="Multiply 31"/>
                <p:cNvSpPr/>
                <p:nvPr/>
              </p:nvSpPr>
              <p:spPr>
                <a:xfrm>
                  <a:off x="4035570" y="5164451"/>
                  <a:ext cx="563573" cy="386474"/>
                </a:xfrm>
                <a:prstGeom prst="mathMultiply">
                  <a:avLst/>
                </a:prstGeom>
                <a:solidFill>
                  <a:srgbClr val="FF000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grpSp>
        <p:pic>
          <p:nvPicPr>
            <p:cNvPr id="35" name="Picture 34"/>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377981" y="2945572"/>
              <a:ext cx="1300804" cy="1330676"/>
            </a:xfrm>
            <a:prstGeom prst="rect">
              <a:avLst/>
            </a:prstGeom>
          </p:spPr>
        </p:pic>
        <p:cxnSp>
          <p:nvCxnSpPr>
            <p:cNvPr id="37" name="Straight Connector 36"/>
            <p:cNvCxnSpPr/>
            <p:nvPr/>
          </p:nvCxnSpPr>
          <p:spPr>
            <a:xfrm flipH="1">
              <a:off x="9499601" y="3340214"/>
              <a:ext cx="878380" cy="1776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9499601" y="3340214"/>
              <a:ext cx="885597" cy="20242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0909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979488"/>
          </a:xfrm>
        </p:spPr>
        <p:txBody>
          <a:bodyPr>
            <a:normAutofit/>
          </a:bodyPr>
          <a:lstStyle/>
          <a:p>
            <a:pPr algn="ctr"/>
            <a:r>
              <a:rPr lang="en-US" sz="5400" b="1" u="sng" dirty="0" smtClean="0"/>
              <a:t>Balances </a:t>
            </a:r>
            <a:r>
              <a:rPr lang="en-US" sz="5400" b="1" u="sng" dirty="0"/>
              <a:t>DATA module</a:t>
            </a:r>
            <a:endParaRPr lang="he-IL" sz="5400" dirty="0"/>
          </a:p>
        </p:txBody>
      </p:sp>
      <p:sp>
        <p:nvSpPr>
          <p:cNvPr id="3" name="Content Placeholder 2"/>
          <p:cNvSpPr>
            <a:spLocks noGrp="1"/>
          </p:cNvSpPr>
          <p:nvPr>
            <p:ph idx="1"/>
          </p:nvPr>
        </p:nvSpPr>
        <p:spPr>
          <a:xfrm>
            <a:off x="1141412" y="979488"/>
            <a:ext cx="9905999" cy="5319712"/>
          </a:xfrm>
        </p:spPr>
        <p:txBody>
          <a:bodyPr/>
          <a:lstStyle/>
          <a:p>
            <a:pPr marL="0" indent="0" algn="r" rtl="1">
              <a:buNone/>
            </a:pPr>
            <a:r>
              <a:rPr lang="he-IL" dirty="0" smtClean="0"/>
              <a:t>כתבנו קוד פייטון שרץ על מאגר ה- </a:t>
            </a:r>
            <a:r>
              <a:rPr lang="en-US" dirty="0" smtClean="0"/>
              <a:t>UTXs</a:t>
            </a:r>
            <a:r>
              <a:rPr lang="he-IL" dirty="0" smtClean="0"/>
              <a:t> ומכניס למאגר ה</a:t>
            </a:r>
            <a:r>
              <a:rPr lang="en-US" dirty="0" smtClean="0"/>
              <a:t>BALANCEs</a:t>
            </a:r>
            <a:r>
              <a:rPr lang="he-IL" dirty="0" smtClean="0"/>
              <a:t> את כל המפתחות הציבוריים (</a:t>
            </a:r>
            <a:r>
              <a:rPr lang="en-US" dirty="0" smtClean="0"/>
              <a:t>Public Keys</a:t>
            </a:r>
            <a:r>
              <a:rPr lang="he-IL" dirty="0" smtClean="0"/>
              <a:t>) שיש במאגר ה</a:t>
            </a:r>
            <a:r>
              <a:rPr lang="en-US" dirty="0" smtClean="0"/>
              <a:t>UTX</a:t>
            </a:r>
            <a:r>
              <a:rPr lang="he-IL" dirty="0" smtClean="0"/>
              <a:t> וסוכם את כל סכומי העסקאות הנותרים לאותו </a:t>
            </a:r>
            <a:r>
              <a:rPr lang="en-US" dirty="0" smtClean="0"/>
              <a:t>Public Key</a:t>
            </a:r>
            <a:r>
              <a:rPr lang="he-IL" dirty="0" smtClean="0"/>
              <a:t> של משתמש.</a:t>
            </a:r>
            <a:endParaRPr lang="he-IL" dirty="0"/>
          </a:p>
        </p:txBody>
      </p:sp>
      <p:graphicFrame>
        <p:nvGraphicFramePr>
          <p:cNvPr id="13" name="Table 12"/>
          <p:cNvGraphicFramePr>
            <a:graphicFrameLocks noGrp="1"/>
          </p:cNvGraphicFramePr>
          <p:nvPr>
            <p:extLst>
              <p:ext uri="{D42A27DB-BD31-4B8C-83A1-F6EECF244321}">
                <p14:modId xmlns:p14="http://schemas.microsoft.com/office/powerpoint/2010/main" val="389378970"/>
              </p:ext>
            </p:extLst>
          </p:nvPr>
        </p:nvGraphicFramePr>
        <p:xfrm>
          <a:off x="2879645" y="3234847"/>
          <a:ext cx="2725289" cy="2267710"/>
        </p:xfrm>
        <a:graphic>
          <a:graphicData uri="http://schemas.openxmlformats.org/drawingml/2006/table">
            <a:tbl>
              <a:tblPr rtl="1" firstRow="1" bandRow="1">
                <a:tableStyleId>{073A0DAA-6AF3-43AB-8588-CEC1D06C72B9}</a:tableStyleId>
              </a:tblPr>
              <a:tblGrid>
                <a:gridCol w="1516404"/>
                <a:gridCol w="1208885"/>
              </a:tblGrid>
              <a:tr h="596217">
                <a:tc>
                  <a:txBody>
                    <a:bodyPr/>
                    <a:lstStyle/>
                    <a:p>
                      <a:pPr algn="ctr" rtl="1">
                        <a:lnSpc>
                          <a:spcPct val="150000"/>
                        </a:lnSpc>
                      </a:pPr>
                      <a:r>
                        <a:rPr lang="en-US" sz="1600" dirty="0" smtClean="0">
                          <a:solidFill>
                            <a:schemeClr val="tx1"/>
                          </a:solidFill>
                        </a:rPr>
                        <a:t>P.K</a:t>
                      </a:r>
                      <a:endParaRPr lang="he-IL"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lnSpc>
                          <a:spcPct val="100000"/>
                        </a:lnSpc>
                      </a:pPr>
                      <a:r>
                        <a:rPr lang="en-US" sz="1600" dirty="0" smtClean="0">
                          <a:solidFill>
                            <a:schemeClr val="tx1"/>
                          </a:solidFill>
                        </a:rPr>
                        <a:t>Balances</a:t>
                      </a:r>
                      <a:endParaRPr lang="he-IL"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fontAlgn="t"/>
                      <a:r>
                        <a:rPr lang="en-US" sz="1100" u="none" strike="noStrike" dirty="0" smtClean="0">
                          <a:solidFill>
                            <a:schemeClr val="tx1"/>
                          </a:solidFill>
                          <a:effectLst/>
                        </a:rPr>
                        <a:t>DAkxSa7oK...22cxN1Q</a:t>
                      </a:r>
                      <a:endParaRPr lang="en-US" sz="1100" i="0" u="none" dirty="0">
                        <a:solidFill>
                          <a:schemeClr val="tx1"/>
                        </a:solidFill>
                        <a:effectLst/>
                      </a:endParaRPr>
                    </a:p>
                  </a:txBody>
                  <a:tcPr marL="76200" marR="76200"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6,417.98200000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45525">
                <a:tc>
                  <a:txBody>
                    <a:bodyPr/>
                    <a:lstStyle/>
                    <a:p>
                      <a:pPr rtl="1"/>
                      <a:r>
                        <a:rPr lang="en-US" sz="1100" u="none" strike="noStrike" dirty="0" smtClean="0">
                          <a:solidFill>
                            <a:schemeClr val="tx1"/>
                          </a:solidFill>
                          <a:effectLst/>
                        </a:rPr>
                        <a:t>Q3aLxJ6...bx4H1Rr1m</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0.3540000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u="none" kern="1200" dirty="0" smtClean="0">
                          <a:solidFill>
                            <a:schemeClr val="tx1"/>
                          </a:solidFill>
                          <a:effectLst/>
                        </a:rPr>
                        <a:t>DFvP92G...7BxATsVW</a:t>
                      </a:r>
                      <a:endParaRPr lang="he-IL" sz="1100" b="0"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231.415000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u="none" kern="1200" dirty="0" smtClean="0">
                          <a:solidFill>
                            <a:schemeClr val="tx1"/>
                          </a:solidFill>
                          <a:effectLst/>
                        </a:rPr>
                        <a:t>WaU14fB…27zjjBpnn</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7.12100000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1492">
                <a:tc>
                  <a:txBody>
                    <a:bodyPr/>
                    <a:lstStyle/>
                    <a:p>
                      <a:pPr rtl="1"/>
                      <a:r>
                        <a:rPr lang="en-US" sz="1100" kern="1200" dirty="0" smtClean="0">
                          <a:solidFill>
                            <a:schemeClr val="tx1"/>
                          </a:solidFill>
                          <a:effectLst/>
                        </a:rPr>
                        <a:t>00afba37…Kwaa994</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63.26900000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3618906074"/>
              </p:ext>
            </p:extLst>
          </p:nvPr>
        </p:nvGraphicFramePr>
        <p:xfrm>
          <a:off x="6610476" y="3031068"/>
          <a:ext cx="2766752" cy="2621820"/>
        </p:xfrm>
        <a:graphic>
          <a:graphicData uri="http://schemas.openxmlformats.org/drawingml/2006/table">
            <a:tbl>
              <a:tblPr rtl="1" firstRow="1" bandRow="1">
                <a:tableStyleId>{073A0DAA-6AF3-43AB-8588-CEC1D06C72B9}</a:tableStyleId>
              </a:tblPr>
              <a:tblGrid>
                <a:gridCol w="1557867"/>
                <a:gridCol w="1208885"/>
              </a:tblGrid>
              <a:tr h="598176">
                <a:tc>
                  <a:txBody>
                    <a:bodyPr/>
                    <a:lstStyle/>
                    <a:p>
                      <a:pPr algn="ctr" rtl="1">
                        <a:lnSpc>
                          <a:spcPct val="150000"/>
                        </a:lnSpc>
                      </a:pPr>
                      <a:r>
                        <a:rPr lang="en-US" sz="1600" dirty="0" smtClean="0">
                          <a:solidFill>
                            <a:schemeClr val="tx1"/>
                          </a:solidFill>
                        </a:rPr>
                        <a:t>P.K</a:t>
                      </a:r>
                      <a:endParaRPr lang="he-IL" sz="16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en-US" sz="1600" dirty="0" smtClean="0">
                          <a:solidFill>
                            <a:schemeClr val="tx1"/>
                          </a:solidFill>
                        </a:rPr>
                        <a:t>transaction Sum</a:t>
                      </a:r>
                      <a:endParaRPr lang="he-IL"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2581">
                <a:tc>
                  <a:txBody>
                    <a:bodyPr/>
                    <a:lstStyle/>
                    <a:p>
                      <a:pPr fontAlgn="t"/>
                      <a:r>
                        <a:rPr lang="en-US" sz="1100" u="none" strike="noStrike" dirty="0" smtClean="0">
                          <a:solidFill>
                            <a:schemeClr val="tx1"/>
                          </a:solidFill>
                          <a:effectLst/>
                        </a:rPr>
                        <a:t>DAkxSa7oK...22cxN1Q</a:t>
                      </a:r>
                      <a:endParaRPr lang="en-US" sz="1100" i="0" u="none" dirty="0">
                        <a:solidFill>
                          <a:schemeClr val="tx1"/>
                        </a:solidFill>
                        <a:effectLst/>
                      </a:endParaRPr>
                    </a:p>
                  </a:txBody>
                  <a:tcPr marL="76200" marR="76200"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6,417.98200000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46660">
                <a:tc>
                  <a:txBody>
                    <a:bodyPr/>
                    <a:lstStyle/>
                    <a:p>
                      <a:pPr rtl="1"/>
                      <a:r>
                        <a:rPr lang="en-US" sz="1100" u="none" strike="noStrike" dirty="0" smtClean="0">
                          <a:solidFill>
                            <a:schemeClr val="tx1"/>
                          </a:solidFill>
                          <a:effectLst/>
                        </a:rPr>
                        <a:t>Q3aLxJ6...bx4H1Rr1m</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0.3540000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46660">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lang="en-US" sz="1100" kern="1200" dirty="0" smtClean="0">
                          <a:solidFill>
                            <a:schemeClr val="tx1"/>
                          </a:solidFill>
                          <a:effectLst/>
                        </a:rPr>
                        <a:t>00afba37…Kwaa994</a:t>
                      </a:r>
                      <a:endParaRPr lang="he-IL" sz="110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en-US" sz="1100" kern="1200" dirty="0" smtClean="0">
                          <a:solidFill>
                            <a:schemeClr val="tx1"/>
                          </a:solidFill>
                          <a:effectLst/>
                          <a:latin typeface="+mn-lt"/>
                          <a:ea typeface="+mn-ea"/>
                          <a:cs typeface="+mn-cs"/>
                        </a:rPr>
                        <a:t>3.41800000</a:t>
                      </a:r>
                      <a:endParaRPr lang="he-IL" sz="110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2581">
                <a:tc>
                  <a:txBody>
                    <a:bodyPr/>
                    <a:lstStyle/>
                    <a:p>
                      <a:pPr rtl="1"/>
                      <a:r>
                        <a:rPr lang="en-US" sz="1100" u="none" kern="1200" dirty="0" smtClean="0">
                          <a:solidFill>
                            <a:schemeClr val="tx1"/>
                          </a:solidFill>
                          <a:effectLst/>
                        </a:rPr>
                        <a:t>DFvP92G...7BxATsVW</a:t>
                      </a:r>
                      <a:endParaRPr lang="he-IL" sz="1100" b="0"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231.415000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2581">
                <a:tc>
                  <a:txBody>
                    <a:bodyPr/>
                    <a:lstStyle/>
                    <a:p>
                      <a:pPr rtl="1"/>
                      <a:r>
                        <a:rPr lang="en-US" sz="1100" u="none" kern="1200" dirty="0" smtClean="0">
                          <a:solidFill>
                            <a:schemeClr val="tx1"/>
                          </a:solidFill>
                          <a:effectLst/>
                        </a:rPr>
                        <a:t>WaU14fB…27zjjBpnn</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7.12100000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r h="332581">
                <a:tc>
                  <a:txBody>
                    <a:bodyPr/>
                    <a:lstStyle/>
                    <a:p>
                      <a:pPr rtl="1"/>
                      <a:r>
                        <a:rPr lang="en-US" sz="1100" kern="1200" dirty="0" smtClean="0">
                          <a:solidFill>
                            <a:schemeClr val="tx1"/>
                          </a:solidFill>
                          <a:effectLst/>
                        </a:rPr>
                        <a:t>00afba37…Kwaa994</a:t>
                      </a:r>
                      <a:endParaRPr lang="he-IL"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c>
                  <a:txBody>
                    <a:bodyPr/>
                    <a:lstStyle/>
                    <a:p>
                      <a:pPr algn="ctr" rtl="1"/>
                      <a:r>
                        <a:rPr lang="he-IL" sz="1100" kern="1200" dirty="0" smtClean="0">
                          <a:solidFill>
                            <a:schemeClr val="tx1"/>
                          </a:solidFill>
                          <a:effectLst/>
                        </a:rPr>
                        <a:t>59.85100000</a:t>
                      </a:r>
                      <a:endParaRPr lang="he-IL" sz="11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a:lightRig rig="flood" dir="t"/>
                    </a:cell3D>
                    <a:noFill/>
                  </a:tcPr>
                </a:tc>
              </a:tr>
            </a:tbl>
          </a:graphicData>
        </a:graphic>
      </p:graphicFrame>
      <p:grpSp>
        <p:nvGrpSpPr>
          <p:cNvPr id="33" name="Group 32"/>
          <p:cNvGrpSpPr/>
          <p:nvPr/>
        </p:nvGrpSpPr>
        <p:grpSpPr>
          <a:xfrm>
            <a:off x="839290" y="3031068"/>
            <a:ext cx="10536829" cy="3199458"/>
            <a:chOff x="825997" y="3031068"/>
            <a:chExt cx="10536829" cy="3199458"/>
          </a:xfrm>
        </p:grpSpPr>
        <p:grpSp>
          <p:nvGrpSpPr>
            <p:cNvPr id="10" name="Group 9"/>
            <p:cNvGrpSpPr/>
            <p:nvPr/>
          </p:nvGrpSpPr>
          <p:grpSpPr>
            <a:xfrm>
              <a:off x="825997" y="3511179"/>
              <a:ext cx="10536829" cy="1811193"/>
              <a:chOff x="1105397" y="691287"/>
              <a:chExt cx="10536829" cy="1811193"/>
            </a:xfrm>
          </p:grpSpPr>
          <p:pic>
            <p:nvPicPr>
              <p:cNvPr id="4" name="Picture 3"/>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9972043" y="691287"/>
                <a:ext cx="1670183" cy="1670183"/>
              </a:xfrm>
              <a:prstGeom prst="rect">
                <a:avLst/>
              </a:prstGeom>
            </p:spPr>
          </p:pic>
          <p:sp>
            <p:nvSpPr>
              <p:cNvPr id="5" name="TextBox 4"/>
              <p:cNvSpPr txBox="1"/>
              <p:nvPr/>
            </p:nvSpPr>
            <p:spPr>
              <a:xfrm>
                <a:off x="10486136" y="2133148"/>
                <a:ext cx="641995" cy="369332"/>
              </a:xfrm>
              <a:prstGeom prst="rect">
                <a:avLst/>
              </a:prstGeom>
              <a:noFill/>
            </p:spPr>
            <p:txBody>
              <a:bodyPr wrap="square" rtlCol="1">
                <a:spAutoFit/>
              </a:bodyPr>
              <a:lstStyle/>
              <a:p>
                <a:r>
                  <a:rPr lang="en-US" dirty="0" smtClean="0"/>
                  <a:t>UTXs</a:t>
                </a:r>
                <a:endParaRPr lang="he-IL" dirty="0"/>
              </a:p>
            </p:txBody>
          </p:sp>
          <p:pic>
            <p:nvPicPr>
              <p:cNvPr id="6" name="Picture 5"/>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105397" y="719605"/>
                <a:ext cx="1738605" cy="1658411"/>
              </a:xfrm>
              <a:prstGeom prst="rect">
                <a:avLst/>
              </a:prstGeom>
            </p:spPr>
          </p:pic>
          <p:sp>
            <p:nvSpPr>
              <p:cNvPr id="7" name="TextBox 6"/>
              <p:cNvSpPr txBox="1"/>
              <p:nvPr/>
            </p:nvSpPr>
            <p:spPr>
              <a:xfrm>
                <a:off x="1466713" y="2133148"/>
                <a:ext cx="1007980" cy="369332"/>
              </a:xfrm>
              <a:prstGeom prst="rect">
                <a:avLst/>
              </a:prstGeom>
              <a:noFill/>
            </p:spPr>
            <p:txBody>
              <a:bodyPr wrap="square" rtlCol="1">
                <a:spAutoFit/>
              </a:bodyPr>
              <a:lstStyle/>
              <a:p>
                <a:r>
                  <a:rPr lang="en-US" dirty="0" smtClean="0"/>
                  <a:t>Balances</a:t>
                </a:r>
                <a:endParaRPr lang="he-IL"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4523" y="1432527"/>
                <a:ext cx="921868" cy="336748"/>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94972" y="1420646"/>
                <a:ext cx="921868" cy="336748"/>
              </a:xfrm>
              <a:prstGeom prst="rect">
                <a:avLst/>
              </a:prstGeom>
            </p:spPr>
          </p:pic>
        </p:grpSp>
        <p:grpSp>
          <p:nvGrpSpPr>
            <p:cNvPr id="19" name="Group 18"/>
            <p:cNvGrpSpPr/>
            <p:nvPr/>
          </p:nvGrpSpPr>
          <p:grpSpPr>
            <a:xfrm>
              <a:off x="4059767" y="5686110"/>
              <a:ext cx="80433" cy="419389"/>
              <a:chOff x="3323167" y="2429933"/>
              <a:chExt cx="80433" cy="419389"/>
            </a:xfrm>
          </p:grpSpPr>
          <p:sp>
            <p:nvSpPr>
              <p:cNvPr id="16" name="Oval 15"/>
              <p:cNvSpPr/>
              <p:nvPr/>
            </p:nvSpPr>
            <p:spPr>
              <a:xfrm>
                <a:off x="3327400" y="2429933"/>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7" name="Oval 16"/>
              <p:cNvSpPr/>
              <p:nvPr/>
            </p:nvSpPr>
            <p:spPr>
              <a:xfrm>
                <a:off x="3323167" y="2574157"/>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Oval 17"/>
              <p:cNvSpPr/>
              <p:nvPr/>
            </p:nvSpPr>
            <p:spPr>
              <a:xfrm>
                <a:off x="3323167" y="2764655"/>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grpSp>
          <p:nvGrpSpPr>
            <p:cNvPr id="20" name="Group 19"/>
            <p:cNvGrpSpPr/>
            <p:nvPr/>
          </p:nvGrpSpPr>
          <p:grpSpPr>
            <a:xfrm>
              <a:off x="7754672" y="5811137"/>
              <a:ext cx="80433" cy="419389"/>
              <a:chOff x="3323167" y="2429933"/>
              <a:chExt cx="80433" cy="419389"/>
            </a:xfrm>
          </p:grpSpPr>
          <p:sp>
            <p:nvSpPr>
              <p:cNvPr id="21" name="Oval 20"/>
              <p:cNvSpPr/>
              <p:nvPr/>
            </p:nvSpPr>
            <p:spPr>
              <a:xfrm>
                <a:off x="3327400" y="2429933"/>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Oval 21"/>
              <p:cNvSpPr/>
              <p:nvPr/>
            </p:nvSpPr>
            <p:spPr>
              <a:xfrm>
                <a:off x="3326606" y="2588182"/>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3" name="Oval 22"/>
              <p:cNvSpPr/>
              <p:nvPr/>
            </p:nvSpPr>
            <p:spPr>
              <a:xfrm>
                <a:off x="3323167" y="2764655"/>
                <a:ext cx="76200" cy="846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cxnSp>
          <p:nvCxnSpPr>
            <p:cNvPr id="25" name="Straight Connector 24"/>
            <p:cNvCxnSpPr/>
            <p:nvPr/>
          </p:nvCxnSpPr>
          <p:spPr>
            <a:xfrm flipH="1" flipV="1">
              <a:off x="9377228" y="3031068"/>
              <a:ext cx="638345" cy="13152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9377228" y="4419600"/>
              <a:ext cx="630828" cy="12332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a:off x="2241300" y="3234847"/>
              <a:ext cx="630828" cy="12332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2250279" y="4468135"/>
              <a:ext cx="621849" cy="10344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9" name="Group 48"/>
          <p:cNvGrpSpPr/>
          <p:nvPr/>
        </p:nvGrpSpPr>
        <p:grpSpPr>
          <a:xfrm>
            <a:off x="5597417" y="3776133"/>
            <a:ext cx="1013059" cy="1688324"/>
            <a:chOff x="5597417" y="3776133"/>
            <a:chExt cx="1013059" cy="1688324"/>
          </a:xfrm>
        </p:grpSpPr>
        <p:cxnSp>
          <p:nvCxnSpPr>
            <p:cNvPr id="35" name="Straight Arrow Connector 34"/>
            <p:cNvCxnSpPr/>
            <p:nvPr/>
          </p:nvCxnSpPr>
          <p:spPr>
            <a:xfrm flipH="1">
              <a:off x="5612450" y="3776133"/>
              <a:ext cx="998026" cy="2266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13" idx="3"/>
            </p:cNvCxnSpPr>
            <p:nvPr/>
          </p:nvCxnSpPr>
          <p:spPr>
            <a:xfrm flipH="1">
              <a:off x="5604934" y="4124828"/>
              <a:ext cx="1005542" cy="24387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flipV="1">
              <a:off x="5604934" y="4679771"/>
              <a:ext cx="1005542" cy="12821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flipV="1">
              <a:off x="5625597" y="5020027"/>
              <a:ext cx="977363" cy="1276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flipV="1">
              <a:off x="5604934" y="5363267"/>
              <a:ext cx="1005542" cy="10119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5597417" y="4461214"/>
              <a:ext cx="1005543" cy="86115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78936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1730" y="4549"/>
            <a:ext cx="9905998" cy="920221"/>
          </a:xfrm>
        </p:spPr>
        <p:txBody>
          <a:bodyPr>
            <a:normAutofit/>
          </a:bodyPr>
          <a:lstStyle/>
          <a:p>
            <a:pPr algn="ctr"/>
            <a:r>
              <a:rPr lang="en-US" sz="5400" b="1" u="sng" dirty="0" smtClean="0"/>
              <a:t>Controller &amp; web module</a:t>
            </a:r>
            <a:endParaRPr lang="he-IL" sz="5400" dirty="0"/>
          </a:p>
        </p:txBody>
      </p:sp>
      <p:grpSp>
        <p:nvGrpSpPr>
          <p:cNvPr id="61" name="Group 60"/>
          <p:cNvGrpSpPr/>
          <p:nvPr/>
        </p:nvGrpSpPr>
        <p:grpSpPr>
          <a:xfrm>
            <a:off x="1089936" y="1196620"/>
            <a:ext cx="10898863" cy="5421989"/>
            <a:chOff x="1132270" y="1061153"/>
            <a:chExt cx="10898863" cy="5421989"/>
          </a:xfrm>
        </p:grpSpPr>
        <p:sp>
          <p:nvSpPr>
            <p:cNvPr id="50" name="TextBox 49"/>
            <p:cNvSpPr txBox="1"/>
            <p:nvPr/>
          </p:nvSpPr>
          <p:spPr>
            <a:xfrm>
              <a:off x="7976121" y="1353074"/>
              <a:ext cx="1896298" cy="338554"/>
            </a:xfrm>
            <a:prstGeom prst="rect">
              <a:avLst/>
            </a:prstGeom>
            <a:noFill/>
          </p:spPr>
          <p:txBody>
            <a:bodyPr wrap="square" rtlCol="1">
              <a:spAutoFit/>
            </a:bodyPr>
            <a:lstStyle/>
            <a:p>
              <a:pPr algn="ctr"/>
              <a:r>
                <a:rPr lang="en-US" sz="1600" dirty="0" smtClean="0"/>
                <a:t>Send POST request</a:t>
              </a:r>
              <a:endParaRPr lang="he-IL" sz="1600" dirty="0"/>
            </a:p>
          </p:txBody>
        </p:sp>
        <p:sp>
          <p:nvSpPr>
            <p:cNvPr id="52" name="TextBox 51"/>
            <p:cNvSpPr txBox="1"/>
            <p:nvPr/>
          </p:nvSpPr>
          <p:spPr>
            <a:xfrm>
              <a:off x="10008121" y="1541538"/>
              <a:ext cx="1896298" cy="338554"/>
            </a:xfrm>
            <a:prstGeom prst="rect">
              <a:avLst/>
            </a:prstGeom>
            <a:noFill/>
          </p:spPr>
          <p:txBody>
            <a:bodyPr wrap="square" rtlCol="1">
              <a:spAutoFit/>
            </a:bodyPr>
            <a:lstStyle/>
            <a:p>
              <a:pPr algn="ctr"/>
              <a:r>
                <a:rPr lang="en-US" sz="1600" dirty="0" smtClean="0"/>
                <a:t>SQL request</a:t>
              </a:r>
              <a:endParaRPr lang="he-IL" sz="1600" dirty="0"/>
            </a:p>
          </p:txBody>
        </p:sp>
        <p:sp>
          <p:nvSpPr>
            <p:cNvPr id="53" name="TextBox 52"/>
            <p:cNvSpPr txBox="1"/>
            <p:nvPr/>
          </p:nvSpPr>
          <p:spPr>
            <a:xfrm>
              <a:off x="9872419" y="4111472"/>
              <a:ext cx="1896298" cy="338554"/>
            </a:xfrm>
            <a:prstGeom prst="rect">
              <a:avLst/>
            </a:prstGeom>
            <a:noFill/>
          </p:spPr>
          <p:txBody>
            <a:bodyPr wrap="square" rtlCol="1">
              <a:spAutoFit/>
            </a:bodyPr>
            <a:lstStyle/>
            <a:p>
              <a:pPr algn="ctr"/>
              <a:r>
                <a:rPr lang="en-US" sz="1600" dirty="0" smtClean="0"/>
                <a:t>SQL response</a:t>
              </a:r>
              <a:endParaRPr lang="he-IL" sz="1600" dirty="0"/>
            </a:p>
          </p:txBody>
        </p:sp>
        <p:grpSp>
          <p:nvGrpSpPr>
            <p:cNvPr id="60" name="Group 59"/>
            <p:cNvGrpSpPr/>
            <p:nvPr/>
          </p:nvGrpSpPr>
          <p:grpSpPr>
            <a:xfrm>
              <a:off x="1132270" y="1061153"/>
              <a:ext cx="10898863" cy="5421989"/>
              <a:chOff x="1081470" y="1078086"/>
              <a:chExt cx="10898863" cy="5421989"/>
            </a:xfrm>
          </p:grpSpPr>
          <p:pic>
            <p:nvPicPr>
              <p:cNvPr id="15" name="Picture 14"/>
              <p:cNvPicPr>
                <a:picLocks noChangeAspect="1"/>
              </p:cNvPicPr>
              <p:nvPr/>
            </p:nvPicPr>
            <p:blipFill>
              <a:blip r:embed="rId2"/>
              <a:stretch>
                <a:fillRect/>
              </a:stretch>
            </p:blipFill>
            <p:spPr>
              <a:xfrm>
                <a:off x="1159934" y="4174007"/>
                <a:ext cx="6096000" cy="1701899"/>
              </a:xfrm>
              <a:prstGeom prst="rect">
                <a:avLst/>
              </a:prstGeom>
            </p:spPr>
          </p:pic>
          <p:grpSp>
            <p:nvGrpSpPr>
              <p:cNvPr id="17" name="Group 16"/>
              <p:cNvGrpSpPr/>
              <p:nvPr/>
            </p:nvGrpSpPr>
            <p:grpSpPr>
              <a:xfrm>
                <a:off x="1081470" y="1078086"/>
                <a:ext cx="6284530" cy="1735405"/>
                <a:chOff x="1081470" y="1078086"/>
                <a:chExt cx="6284530" cy="1440579"/>
              </a:xfrm>
            </p:grpSpPr>
            <p:sp>
              <p:nvSpPr>
                <p:cNvPr id="13" name="TextBox 12"/>
                <p:cNvSpPr txBox="1"/>
                <p:nvPr/>
              </p:nvSpPr>
              <p:spPr>
                <a:xfrm>
                  <a:off x="1540479" y="1872334"/>
                  <a:ext cx="5366512" cy="646331"/>
                </a:xfrm>
                <a:prstGeom prst="rect">
                  <a:avLst/>
                </a:prstGeom>
                <a:noFill/>
              </p:spPr>
              <p:txBody>
                <a:bodyPr wrap="square" rtlCol="1">
                  <a:spAutoFit/>
                </a:bodyPr>
                <a:lstStyle/>
                <a:p>
                  <a:pPr algn="ctr"/>
                  <a:r>
                    <a:rPr lang="en-US" dirty="0" smtClean="0"/>
                    <a:t>The User enters P.K to the search box and press on The SEARCE button.</a:t>
                  </a:r>
                  <a:endParaRPr lang="he-IL" dirty="0"/>
                </a:p>
              </p:txBody>
            </p:sp>
            <p:pic>
              <p:nvPicPr>
                <p:cNvPr id="16" name="Picture 15"/>
                <p:cNvPicPr>
                  <a:picLocks noChangeAspect="1"/>
                </p:cNvPicPr>
                <p:nvPr/>
              </p:nvPicPr>
              <p:blipFill>
                <a:blip r:embed="rId3"/>
                <a:stretch>
                  <a:fillRect/>
                </a:stretch>
              </p:blipFill>
              <p:spPr>
                <a:xfrm>
                  <a:off x="1081470" y="1078086"/>
                  <a:ext cx="6284530" cy="769433"/>
                </a:xfrm>
                <a:prstGeom prst="rect">
                  <a:avLst/>
                </a:prstGeom>
              </p:spPr>
            </p:pic>
          </p:grpSp>
          <p:grpSp>
            <p:nvGrpSpPr>
              <p:cNvPr id="49" name="Group 48"/>
              <p:cNvGrpSpPr/>
              <p:nvPr/>
            </p:nvGrpSpPr>
            <p:grpSpPr>
              <a:xfrm>
                <a:off x="7255935" y="1541538"/>
                <a:ext cx="4724398" cy="4083335"/>
                <a:chOff x="7255935" y="1541538"/>
                <a:chExt cx="4724398" cy="4083335"/>
              </a:xfrm>
            </p:grpSpPr>
            <p:grpSp>
              <p:nvGrpSpPr>
                <p:cNvPr id="45" name="Group 44"/>
                <p:cNvGrpSpPr/>
                <p:nvPr/>
              </p:nvGrpSpPr>
              <p:grpSpPr>
                <a:xfrm>
                  <a:off x="7255935" y="1541538"/>
                  <a:ext cx="4724398" cy="3483418"/>
                  <a:chOff x="7255935" y="1541538"/>
                  <a:chExt cx="4724398" cy="3483418"/>
                </a:xfrm>
              </p:grpSpPr>
              <p:grpSp>
                <p:nvGrpSpPr>
                  <p:cNvPr id="36" name="Group 35"/>
                  <p:cNvGrpSpPr/>
                  <p:nvPr/>
                </p:nvGrpSpPr>
                <p:grpSpPr>
                  <a:xfrm>
                    <a:off x="7255935" y="1541538"/>
                    <a:ext cx="4724398" cy="3483418"/>
                    <a:chOff x="7255935" y="1541538"/>
                    <a:chExt cx="4724398" cy="3483418"/>
                  </a:xfrm>
                </p:grpSpPr>
                <p:grpSp>
                  <p:nvGrpSpPr>
                    <p:cNvPr id="12" name="Group 11"/>
                    <p:cNvGrpSpPr/>
                    <p:nvPr/>
                  </p:nvGrpSpPr>
                  <p:grpSpPr>
                    <a:xfrm>
                      <a:off x="7833447" y="2495787"/>
                      <a:ext cx="1896298" cy="1800351"/>
                      <a:chOff x="5298451" y="2935578"/>
                      <a:chExt cx="1896298" cy="1800351"/>
                    </a:xfrm>
                  </p:grpSpPr>
                  <p:pic>
                    <p:nvPicPr>
                      <p:cNvPr id="4" name="Picture 3"/>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5587485" y="2935578"/>
                        <a:ext cx="1431019" cy="1431019"/>
                      </a:xfrm>
                      <a:prstGeom prst="rect">
                        <a:avLst/>
                      </a:prstGeom>
                    </p:spPr>
                  </p:pic>
                  <p:sp>
                    <p:nvSpPr>
                      <p:cNvPr id="5" name="TextBox 4"/>
                      <p:cNvSpPr txBox="1"/>
                      <p:nvPr/>
                    </p:nvSpPr>
                    <p:spPr>
                      <a:xfrm>
                        <a:off x="5298451" y="4366597"/>
                        <a:ext cx="1896298" cy="369332"/>
                      </a:xfrm>
                      <a:prstGeom prst="rect">
                        <a:avLst/>
                      </a:prstGeom>
                      <a:noFill/>
                    </p:spPr>
                    <p:txBody>
                      <a:bodyPr wrap="square" rtlCol="1">
                        <a:spAutoFit/>
                      </a:bodyPr>
                      <a:lstStyle/>
                      <a:p>
                        <a:pPr algn="ctr"/>
                        <a:r>
                          <a:rPr lang="en-US" dirty="0" smtClean="0"/>
                          <a:t>Controller Module</a:t>
                        </a:r>
                        <a:endParaRPr lang="he-IL" dirty="0"/>
                      </a:p>
                    </p:txBody>
                  </p:sp>
                </p:grpSp>
                <p:grpSp>
                  <p:nvGrpSpPr>
                    <p:cNvPr id="11" name="Group 10"/>
                    <p:cNvGrpSpPr/>
                    <p:nvPr/>
                  </p:nvGrpSpPr>
                  <p:grpSpPr>
                    <a:xfrm>
                      <a:off x="10241728" y="2100569"/>
                      <a:ext cx="1738605" cy="1782875"/>
                      <a:chOff x="9308806" y="2795606"/>
                      <a:chExt cx="1738605" cy="1782875"/>
                    </a:xfrm>
                  </p:grpSpPr>
                  <p:pic>
                    <p:nvPicPr>
                      <p:cNvPr id="6" name="Picture 5"/>
                      <p:cNvPicPr>
                        <a:picLocks noChangeAspect="1"/>
                      </p:cNvPicPr>
                      <p:nvPr/>
                    </p:nvPicPr>
                    <p:blipFill>
                      <a:blip r:embed="rId5">
                        <a:lum bright="70000" contrast="-70000"/>
                        <a:extLst>
                          <a:ext uri="{28A0092B-C50C-407E-A947-70E740481C1C}">
                            <a14:useLocalDpi xmlns:a14="http://schemas.microsoft.com/office/drawing/2010/main" val="0"/>
                          </a:ext>
                        </a:extLst>
                      </a:blip>
                      <a:stretch>
                        <a:fillRect/>
                      </a:stretch>
                    </p:blipFill>
                    <p:spPr>
                      <a:xfrm>
                        <a:off x="9308806" y="2795606"/>
                        <a:ext cx="1738605" cy="1658411"/>
                      </a:xfrm>
                      <a:prstGeom prst="rect">
                        <a:avLst/>
                      </a:prstGeom>
                    </p:spPr>
                  </p:pic>
                  <p:sp>
                    <p:nvSpPr>
                      <p:cNvPr id="7" name="TextBox 6"/>
                      <p:cNvSpPr txBox="1"/>
                      <p:nvPr/>
                    </p:nvSpPr>
                    <p:spPr>
                      <a:xfrm>
                        <a:off x="9670122" y="4209149"/>
                        <a:ext cx="1007980" cy="369332"/>
                      </a:xfrm>
                      <a:prstGeom prst="rect">
                        <a:avLst/>
                      </a:prstGeom>
                      <a:noFill/>
                    </p:spPr>
                    <p:txBody>
                      <a:bodyPr wrap="square" rtlCol="1">
                        <a:spAutoFit/>
                      </a:bodyPr>
                      <a:lstStyle/>
                      <a:p>
                        <a:r>
                          <a:rPr lang="en-US" dirty="0" smtClean="0"/>
                          <a:t>Balances</a:t>
                        </a:r>
                        <a:endParaRPr lang="he-IL" dirty="0"/>
                      </a:p>
                    </p:txBody>
                  </p:sp>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57932" y="3508528"/>
                        <a:ext cx="921868" cy="336748"/>
                      </a:xfrm>
                      <a:prstGeom prst="rect">
                        <a:avLst/>
                      </a:prstGeom>
                    </p:spPr>
                  </p:pic>
                </p:grpSp>
                <p:grpSp>
                  <p:nvGrpSpPr>
                    <p:cNvPr id="35" name="Group 34"/>
                    <p:cNvGrpSpPr/>
                    <p:nvPr/>
                  </p:nvGrpSpPr>
                  <p:grpSpPr>
                    <a:xfrm>
                      <a:off x="7255935" y="1541538"/>
                      <a:ext cx="1582056" cy="3483418"/>
                      <a:chOff x="7255935" y="1541538"/>
                      <a:chExt cx="1582056" cy="3483418"/>
                    </a:xfrm>
                  </p:grpSpPr>
                  <p:cxnSp>
                    <p:nvCxnSpPr>
                      <p:cNvPr id="19" name="Curved Connector 18"/>
                      <p:cNvCxnSpPr>
                        <a:stCxn id="16" idx="3"/>
                        <a:endCxn id="4" idx="0"/>
                      </p:cNvCxnSpPr>
                      <p:nvPr/>
                    </p:nvCxnSpPr>
                    <p:spPr>
                      <a:xfrm>
                        <a:off x="7366000" y="1541538"/>
                        <a:ext cx="1471991" cy="954249"/>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p:cNvCxnSpPr>
                        <a:stCxn id="5" idx="2"/>
                        <a:endCxn id="15" idx="3"/>
                      </p:cNvCxnSpPr>
                      <p:nvPr/>
                    </p:nvCxnSpPr>
                    <p:spPr>
                      <a:xfrm rot="5400000">
                        <a:off x="7654356" y="3897716"/>
                        <a:ext cx="728819" cy="1525662"/>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8" name="Curved Connector 37"/>
                  <p:cNvCxnSpPr>
                    <a:endCxn id="6" idx="0"/>
                  </p:cNvCxnSpPr>
                  <p:nvPr/>
                </p:nvCxnSpPr>
                <p:spPr>
                  <a:xfrm flipV="1">
                    <a:off x="9729745" y="2100569"/>
                    <a:ext cx="1381286" cy="800623"/>
                  </a:xfrm>
                  <a:prstGeom prst="curvedConnector4">
                    <a:avLst>
                      <a:gd name="adj1" fmla="val 18533"/>
                      <a:gd name="adj2" fmla="val 12855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urved Connector 39"/>
                  <p:cNvCxnSpPr>
                    <a:stCxn id="7" idx="2"/>
                  </p:cNvCxnSpPr>
                  <p:nvPr/>
                </p:nvCxnSpPr>
                <p:spPr>
                  <a:xfrm rot="5400000" flipH="1">
                    <a:off x="9978451" y="2754861"/>
                    <a:ext cx="846306" cy="1410860"/>
                  </a:xfrm>
                  <a:prstGeom prst="curvedConnector4">
                    <a:avLst>
                      <a:gd name="adj1" fmla="val -27012"/>
                      <a:gd name="adj2" fmla="val 6786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8" name="TextBox 47"/>
                <p:cNvSpPr txBox="1"/>
                <p:nvPr/>
              </p:nvSpPr>
              <p:spPr>
                <a:xfrm>
                  <a:off x="8122481" y="4701543"/>
                  <a:ext cx="1896298" cy="923330"/>
                </a:xfrm>
                <a:prstGeom prst="rect">
                  <a:avLst/>
                </a:prstGeom>
                <a:noFill/>
              </p:spPr>
              <p:txBody>
                <a:bodyPr wrap="square" rtlCol="1">
                  <a:spAutoFit/>
                </a:bodyPr>
                <a:lstStyle/>
                <a:p>
                  <a:pPr algn="ctr"/>
                  <a:r>
                    <a:rPr lang="en-US" dirty="0" smtClean="0"/>
                    <a:t>Create XML file</a:t>
                  </a:r>
                </a:p>
                <a:p>
                  <a:pPr algn="ctr"/>
                  <a:r>
                    <a:rPr lang="en-US" dirty="0"/>
                    <a:t>a</a:t>
                  </a:r>
                  <a:r>
                    <a:rPr lang="en-US" dirty="0" smtClean="0"/>
                    <a:t>nd send it to FRONT END</a:t>
                  </a:r>
                  <a:endParaRPr lang="he-IL" dirty="0"/>
                </a:p>
              </p:txBody>
            </p:sp>
          </p:grpSp>
          <p:sp>
            <p:nvSpPr>
              <p:cNvPr id="59" name="TextBox 58"/>
              <p:cNvSpPr txBox="1"/>
              <p:nvPr/>
            </p:nvSpPr>
            <p:spPr>
              <a:xfrm>
                <a:off x="1701346" y="5853744"/>
                <a:ext cx="5366512" cy="646331"/>
              </a:xfrm>
              <a:prstGeom prst="rect">
                <a:avLst/>
              </a:prstGeom>
              <a:noFill/>
            </p:spPr>
            <p:txBody>
              <a:bodyPr wrap="square" rtlCol="1">
                <a:spAutoFit/>
              </a:bodyPr>
              <a:lstStyle/>
              <a:p>
                <a:pPr algn="ctr"/>
                <a:r>
                  <a:rPr lang="en-US" dirty="0" smtClean="0"/>
                  <a:t>JavaScript function Creates the Table according to the XML file.</a:t>
                </a:r>
                <a:endParaRPr lang="he-IL" dirty="0"/>
              </a:p>
            </p:txBody>
          </p:sp>
        </p:grpSp>
      </p:grpSp>
    </p:spTree>
    <p:extLst>
      <p:ext uri="{BB962C8B-B14F-4D97-AF65-F5344CB8AC3E}">
        <p14:creationId xmlns:p14="http://schemas.microsoft.com/office/powerpoint/2010/main" val="1489152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669060" y="0"/>
            <a:ext cx="6730314" cy="6858000"/>
            <a:chOff x="2545491" y="59453"/>
            <a:chExt cx="6746113" cy="6761705"/>
          </a:xfrm>
        </p:grpSpPr>
        <p:pic>
          <p:nvPicPr>
            <p:cNvPr id="4" name="Picture 3"/>
            <p:cNvPicPr>
              <a:picLocks noChangeAspect="1"/>
            </p:cNvPicPr>
            <p:nvPr/>
          </p:nvPicPr>
          <p:blipFill>
            <a:blip r:embed="rId2"/>
            <a:stretch>
              <a:fillRect/>
            </a:stretch>
          </p:blipFill>
          <p:spPr>
            <a:xfrm>
              <a:off x="2545491" y="3511945"/>
              <a:ext cx="6746113" cy="3309213"/>
            </a:xfrm>
            <a:prstGeom prst="rect">
              <a:avLst/>
            </a:prstGeom>
          </p:spPr>
        </p:pic>
        <p:pic>
          <p:nvPicPr>
            <p:cNvPr id="5" name="Picture 4"/>
            <p:cNvPicPr>
              <a:picLocks noChangeAspect="1"/>
            </p:cNvPicPr>
            <p:nvPr/>
          </p:nvPicPr>
          <p:blipFill rotWithShape="1">
            <a:blip r:embed="rId3"/>
            <a:srcRect r="208"/>
            <a:stretch/>
          </p:blipFill>
          <p:spPr>
            <a:xfrm>
              <a:off x="2545492" y="59453"/>
              <a:ext cx="6738552" cy="3452492"/>
            </a:xfrm>
            <a:prstGeom prst="rect">
              <a:avLst/>
            </a:prstGeom>
          </p:spPr>
        </p:pic>
      </p:grpSp>
    </p:spTree>
    <p:extLst>
      <p:ext uri="{BB962C8B-B14F-4D97-AF65-F5344CB8AC3E}">
        <p14:creationId xmlns:p14="http://schemas.microsoft.com/office/powerpoint/2010/main" val="3678718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2AB900-193C-4CE5-8A9A-3F988484ACCD}"/>
              </a:ext>
            </a:extLst>
          </p:cNvPr>
          <p:cNvSpPr>
            <a:spLocks noGrp="1"/>
          </p:cNvSpPr>
          <p:nvPr>
            <p:ph type="title"/>
          </p:nvPr>
        </p:nvSpPr>
        <p:spPr>
          <a:xfrm>
            <a:off x="1141413" y="81623"/>
            <a:ext cx="9905998" cy="1478570"/>
          </a:xfrm>
        </p:spPr>
        <p:txBody>
          <a:bodyPr>
            <a:normAutofit/>
          </a:bodyPr>
          <a:lstStyle/>
          <a:p>
            <a:pPr algn="ctr"/>
            <a:r>
              <a:rPr lang="he-IL" sz="5400" b="1" u="sng" dirty="0">
                <a:cs typeface="+mn-cs"/>
              </a:rPr>
              <a:t>מטרת הפרויקט</a:t>
            </a:r>
            <a:endParaRPr lang="en-US" sz="5400" dirty="0">
              <a:cs typeface="+mn-cs"/>
            </a:endParaRPr>
          </a:p>
        </p:txBody>
      </p:sp>
      <p:sp>
        <p:nvSpPr>
          <p:cNvPr id="3" name="Content Placeholder 2">
            <a:extLst>
              <a:ext uri="{FF2B5EF4-FFF2-40B4-BE49-F238E27FC236}">
                <a16:creationId xmlns:a16="http://schemas.microsoft.com/office/drawing/2014/main" xmlns="" id="{A823AE0D-BE48-4334-B6B8-5A27B2ADFD5E}"/>
              </a:ext>
            </a:extLst>
          </p:cNvPr>
          <p:cNvSpPr>
            <a:spLocks noGrp="1"/>
          </p:cNvSpPr>
          <p:nvPr>
            <p:ph idx="1"/>
          </p:nvPr>
        </p:nvSpPr>
        <p:spPr>
          <a:xfrm>
            <a:off x="1300048" y="1296618"/>
            <a:ext cx="9905999" cy="3308333"/>
          </a:xfrm>
        </p:spPr>
        <p:txBody>
          <a:bodyPr>
            <a:noAutofit/>
          </a:bodyPr>
          <a:lstStyle/>
          <a:p>
            <a:pPr lvl="0" algn="r" rtl="1"/>
            <a:r>
              <a:rPr lang="he-IL" sz="2800" dirty="0"/>
              <a:t>הפרויקט </a:t>
            </a:r>
            <a:r>
              <a:rPr lang="he-IL" sz="2800" dirty="0" err="1"/>
              <a:t>ינגיש</a:t>
            </a:r>
            <a:r>
              <a:rPr lang="he-IL" sz="2800" dirty="0"/>
              <a:t> מידע בסיסי אודות מטבע ה</a:t>
            </a:r>
            <a:r>
              <a:rPr lang="en-US" sz="2800" dirty="0"/>
              <a:t>Bitcoin</a:t>
            </a:r>
            <a:r>
              <a:rPr lang="he-IL" sz="2800" dirty="0"/>
              <a:t> והרשת על גביה הוא פועל, וכן מידע על תהליך הפיצול של המטבע. </a:t>
            </a:r>
            <a:endParaRPr lang="en-US" sz="2800" dirty="0"/>
          </a:p>
          <a:p>
            <a:pPr lvl="0" algn="r" rtl="1"/>
            <a:r>
              <a:rPr lang="he-IL" sz="2800" dirty="0"/>
              <a:t>תכנון ,עיצוב ובניה של מערכת מבוססת </a:t>
            </a:r>
            <a:r>
              <a:rPr lang="en-US" sz="2800" dirty="0"/>
              <a:t>WEB</a:t>
            </a:r>
            <a:r>
              <a:rPr lang="he-IL" sz="2800" dirty="0"/>
              <a:t>, שמטרתה היא לעזור למשתמשים ברשת ה</a:t>
            </a:r>
            <a:r>
              <a:rPr lang="en-US" sz="2800" dirty="0"/>
              <a:t>Bitcoin</a:t>
            </a:r>
            <a:r>
              <a:rPr lang="he-IL" sz="2800" dirty="0"/>
              <a:t> לקבל מידע אודות מטבעות "אבודים" שאותם הרוויחו מפיצול במטבע לגרסאות שונות עקב </a:t>
            </a:r>
            <a:r>
              <a:rPr lang="en-US" sz="2800" dirty="0"/>
              <a:t>Hard Forks</a:t>
            </a:r>
            <a:r>
              <a:rPr lang="he-IL" sz="2800" dirty="0"/>
              <a:t> שהתרחשו במהלך חיי המטבע.</a:t>
            </a:r>
            <a:endParaRPr lang="en-US" sz="2800" dirty="0"/>
          </a:p>
          <a:p>
            <a:endParaRPr lang="en-US" sz="2800" dirty="0"/>
          </a:p>
        </p:txBody>
      </p:sp>
    </p:spTree>
    <p:extLst>
      <p:ext uri="{BB962C8B-B14F-4D97-AF65-F5344CB8AC3E}">
        <p14:creationId xmlns:p14="http://schemas.microsoft.com/office/powerpoint/2010/main" val="426613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D9056E4-9CCE-4735-922C-C6EF85E3BE8F}"/>
              </a:ext>
            </a:extLst>
          </p:cNvPr>
          <p:cNvSpPr>
            <a:spLocks noGrp="1"/>
          </p:cNvSpPr>
          <p:nvPr>
            <p:ph idx="1"/>
          </p:nvPr>
        </p:nvSpPr>
        <p:spPr>
          <a:xfrm>
            <a:off x="1242080" y="1327607"/>
            <a:ext cx="9905999" cy="5219999"/>
          </a:xfrm>
        </p:spPr>
        <p:txBody>
          <a:bodyPr>
            <a:normAutofit/>
          </a:bodyPr>
          <a:lstStyle/>
          <a:p>
            <a:pPr algn="r" rtl="1"/>
            <a:r>
              <a:rPr lang="he-IL" sz="2800" cap="all" dirty="0"/>
              <a:t>המטבע הוצג לעולם בשנת 2009 ע"י </a:t>
            </a:r>
            <a:r>
              <a:rPr lang="en-US" sz="2800" cap="all" dirty="0"/>
              <a:t>Satoshi Nakamoto</a:t>
            </a:r>
            <a:r>
              <a:rPr lang="he-IL" sz="2800" cap="all" dirty="0"/>
              <a:t> כתוכנת </a:t>
            </a:r>
            <a:r>
              <a:rPr lang="en-US" sz="2800" cap="all" dirty="0"/>
              <a:t>open source</a:t>
            </a:r>
            <a:r>
              <a:rPr lang="he-IL" sz="2800" cap="all" dirty="0"/>
              <a:t>.</a:t>
            </a:r>
          </a:p>
          <a:p>
            <a:pPr algn="r" rtl="1"/>
            <a:r>
              <a:rPr lang="he-IL" sz="2800" cap="all" dirty="0"/>
              <a:t>עסקאות המתבצעות ברשת נרשמות ב"ספר חשבונות" ציבורי הנקרא </a:t>
            </a:r>
            <a:r>
              <a:rPr lang="en-US" sz="2800" cap="all" dirty="0" err="1"/>
              <a:t>BlockChain</a:t>
            </a:r>
            <a:r>
              <a:rPr lang="he-IL" sz="2800" cap="all" dirty="0"/>
              <a:t>. </a:t>
            </a:r>
          </a:p>
          <a:p>
            <a:pPr algn="r" rtl="1">
              <a:lnSpc>
                <a:spcPct val="130000"/>
              </a:lnSpc>
            </a:pPr>
            <a:r>
              <a:rPr lang="he-IL" sz="2800" cap="all" dirty="0" smtClean="0"/>
              <a:t>כל </a:t>
            </a:r>
            <a:r>
              <a:rPr lang="he-IL" sz="2800" cap="all" dirty="0"/>
              <a:t>אדם יכול למעשה להפיק </a:t>
            </a:r>
            <a:r>
              <a:rPr lang="en-US" sz="2800" cap="all" dirty="0"/>
              <a:t>Bitcoin</a:t>
            </a:r>
            <a:r>
              <a:rPr lang="he-IL" sz="2800" cap="all" dirty="0"/>
              <a:t> - "כריית"  המטבע היא בעצם </a:t>
            </a:r>
            <a:r>
              <a:rPr lang="en-US" sz="2800" cap="all" dirty="0"/>
              <a:t>"</a:t>
            </a:r>
            <a:r>
              <a:rPr lang="he-IL" sz="2800" cap="all" dirty="0"/>
              <a:t>פרס </a:t>
            </a:r>
            <a:r>
              <a:rPr lang="en-US" sz="2800" cap="all" dirty="0"/>
              <a:t>" </a:t>
            </a:r>
            <a:r>
              <a:rPr lang="he-IL" sz="2800" cap="all" dirty="0" smtClean="0"/>
              <a:t>עבור הוספת </a:t>
            </a:r>
            <a:r>
              <a:rPr lang="he-IL" sz="2800" cap="all" dirty="0"/>
              <a:t>בלוק חדש </a:t>
            </a:r>
            <a:r>
              <a:rPr lang="he-IL" sz="2800" cap="all" dirty="0" smtClean="0"/>
              <a:t>ותחזוקת ה</a:t>
            </a:r>
            <a:r>
              <a:rPr lang="en-US" sz="2800" cap="all" dirty="0" err="1" smtClean="0"/>
              <a:t>BlockChain</a:t>
            </a:r>
            <a:r>
              <a:rPr lang="en-US" sz="2800" cap="all" dirty="0" smtClean="0"/>
              <a:t>-</a:t>
            </a:r>
            <a:r>
              <a:rPr lang="he-IL" sz="2800" cap="all" dirty="0" smtClean="0"/>
              <a:t>.</a:t>
            </a:r>
          </a:p>
          <a:p>
            <a:pPr algn="r" rtl="1">
              <a:lnSpc>
                <a:spcPct val="130000"/>
              </a:lnSpc>
            </a:pPr>
            <a:r>
              <a:rPr lang="he-IL" sz="2800" cap="all" dirty="0"/>
              <a:t>ה</a:t>
            </a:r>
            <a:r>
              <a:rPr lang="en-US" sz="2800" cap="all" dirty="0"/>
              <a:t> Bitcoin</a:t>
            </a:r>
            <a:r>
              <a:rPr lang="he-IL" sz="2800" cap="all" dirty="0"/>
              <a:t>הוא למעשה כסף אלקטרוני מבוזר, </a:t>
            </a:r>
            <a:r>
              <a:rPr lang="he-IL" sz="2800" cap="all" dirty="0" smtClean="0"/>
              <a:t>כך שערכו וכללי העבודה עם המטבע מנוהלים על ידי המשתמשים ברשת.</a:t>
            </a:r>
            <a:endParaRPr lang="he-IL" sz="2800" cap="all" dirty="0"/>
          </a:p>
          <a:p>
            <a:pPr algn="r" rtl="1">
              <a:lnSpc>
                <a:spcPct val="130000"/>
              </a:lnSpc>
            </a:pPr>
            <a:endParaRPr lang="he-IL" sz="2800" cap="all" dirty="0"/>
          </a:p>
          <a:p>
            <a:pPr marL="0" indent="0" algn="r" rtl="1">
              <a:buNone/>
            </a:pPr>
            <a:endParaRPr lang="en-US" sz="2800" cap="all" dirty="0"/>
          </a:p>
        </p:txBody>
      </p:sp>
      <p:sp>
        <p:nvSpPr>
          <p:cNvPr id="4" name="Title 2">
            <a:extLst>
              <a:ext uri="{FF2B5EF4-FFF2-40B4-BE49-F238E27FC236}">
                <a16:creationId xmlns="" xmlns:a16="http://schemas.microsoft.com/office/drawing/2014/main" id="{F166343A-23DE-407E-A4AC-8C88FE1C1EEA}"/>
              </a:ext>
            </a:extLst>
          </p:cNvPr>
          <p:cNvSpPr>
            <a:spLocks noGrp="1"/>
          </p:cNvSpPr>
          <p:nvPr>
            <p:ph type="title"/>
          </p:nvPr>
        </p:nvSpPr>
        <p:spPr bwMode="gray">
          <a:xfrm>
            <a:off x="1143000" y="310393"/>
            <a:ext cx="9906000" cy="916547"/>
          </a:xfrm>
        </p:spPr>
        <p:txBody>
          <a:bodyPr>
            <a:normAutofit/>
          </a:bodyPr>
          <a:lstStyle/>
          <a:p>
            <a:pPr algn="ctr"/>
            <a:r>
              <a:rPr lang="en-US" sz="5400" b="1" u="sng" dirty="0">
                <a:latin typeface="+mn-lt"/>
                <a:ea typeface="+mn-ea"/>
                <a:cs typeface="+mn-cs"/>
              </a:rPr>
              <a:t>Bitcoin </a:t>
            </a:r>
            <a:r>
              <a:rPr lang="he-IL" sz="5400" b="1" u="sng" dirty="0">
                <a:latin typeface="+mn-lt"/>
                <a:ea typeface="+mn-ea"/>
                <a:cs typeface="+mn-cs"/>
              </a:rPr>
              <a:t>מטבע ה</a:t>
            </a:r>
            <a:endParaRPr lang="en-ZA" sz="5400" b="1" u="sng" dirty="0">
              <a:latin typeface="+mn-lt"/>
              <a:ea typeface="+mn-ea"/>
              <a:cs typeface="+mn-cs"/>
            </a:endParaRPr>
          </a:p>
        </p:txBody>
      </p:sp>
    </p:spTree>
    <p:extLst>
      <p:ext uri="{BB962C8B-B14F-4D97-AF65-F5344CB8AC3E}">
        <p14:creationId xmlns:p14="http://schemas.microsoft.com/office/powerpoint/2010/main" val="254342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29B21B0-8069-4D38-BCCA-F600BE2CF89B}"/>
              </a:ext>
            </a:extLst>
          </p:cNvPr>
          <p:cNvSpPr>
            <a:spLocks noGrp="1"/>
          </p:cNvSpPr>
          <p:nvPr>
            <p:ph idx="1"/>
          </p:nvPr>
        </p:nvSpPr>
        <p:spPr>
          <a:xfrm>
            <a:off x="1032873" y="1009669"/>
            <a:ext cx="10107843" cy="5074102"/>
          </a:xfrm>
        </p:spPr>
        <p:txBody>
          <a:bodyPr>
            <a:noAutofit/>
          </a:bodyPr>
          <a:lstStyle/>
          <a:p>
            <a:pPr algn="r" rtl="1"/>
            <a:r>
              <a:rPr lang="he-IL" sz="2800" dirty="0"/>
              <a:t>מבנה נתונים המזכיר רשימה מקושרת, והוא למעשה התשתית לרשת ה</a:t>
            </a:r>
            <a:r>
              <a:rPr lang="en-US" sz="2800" dirty="0" smtClean="0"/>
              <a:t>Bitcoin</a:t>
            </a:r>
            <a:endParaRPr lang="he-IL" sz="2800" dirty="0" smtClean="0"/>
          </a:p>
          <a:p>
            <a:pPr algn="r" rtl="1"/>
            <a:endParaRPr lang="he-IL" sz="2800" dirty="0"/>
          </a:p>
          <a:p>
            <a:pPr algn="r" rtl="1"/>
            <a:endParaRPr lang="he-IL" sz="2800" dirty="0" smtClean="0"/>
          </a:p>
          <a:p>
            <a:pPr algn="r" rtl="1"/>
            <a:endParaRPr lang="he-IL" sz="2800" dirty="0"/>
          </a:p>
          <a:p>
            <a:pPr marL="0" indent="0" algn="r" rtl="1">
              <a:buNone/>
            </a:pPr>
            <a:endParaRPr lang="he-IL" sz="2800" dirty="0" smtClean="0"/>
          </a:p>
          <a:p>
            <a:pPr marL="0" indent="0" algn="r" rtl="1">
              <a:buNone/>
            </a:pPr>
            <a:endParaRPr lang="he-IL" sz="2800" dirty="0" smtClean="0"/>
          </a:p>
          <a:p>
            <a:pPr algn="r" rtl="1"/>
            <a:r>
              <a:rPr lang="he-IL" sz="2800" dirty="0" smtClean="0"/>
              <a:t>עסקה "תאושר" סופית רק לאחר הוספת 6 בלוקים חדשים לאחריה(קונצנזוס)</a:t>
            </a:r>
          </a:p>
          <a:p>
            <a:pPr algn="r" rtl="1"/>
            <a:endParaRPr lang="he-IL" sz="2800" dirty="0"/>
          </a:p>
        </p:txBody>
      </p:sp>
      <p:sp>
        <p:nvSpPr>
          <p:cNvPr id="5" name="TextBox 4">
            <a:extLst>
              <a:ext uri="{FF2B5EF4-FFF2-40B4-BE49-F238E27FC236}">
                <a16:creationId xmlns="" xmlns:a16="http://schemas.microsoft.com/office/drawing/2014/main" id="{020F04A0-D9DE-4E21-AF0D-29E0D126BAA4}"/>
              </a:ext>
            </a:extLst>
          </p:cNvPr>
          <p:cNvSpPr txBox="1"/>
          <p:nvPr/>
        </p:nvSpPr>
        <p:spPr>
          <a:xfrm>
            <a:off x="1275150" y="0"/>
            <a:ext cx="9404059" cy="923330"/>
          </a:xfrm>
          <a:prstGeom prst="rect">
            <a:avLst/>
          </a:prstGeom>
          <a:noFill/>
        </p:spPr>
        <p:txBody>
          <a:bodyPr wrap="square" rtlCol="0">
            <a:spAutoFit/>
          </a:bodyPr>
          <a:lstStyle/>
          <a:p>
            <a:pPr algn="ctr"/>
            <a:r>
              <a:rPr lang="en-US" sz="5400" b="1" u="sng" dirty="0"/>
              <a:t>BLOCK CHAIN</a:t>
            </a:r>
          </a:p>
        </p:txBody>
      </p:sp>
      <p:grpSp>
        <p:nvGrpSpPr>
          <p:cNvPr id="26" name="Group 25"/>
          <p:cNvGrpSpPr/>
          <p:nvPr/>
        </p:nvGrpSpPr>
        <p:grpSpPr>
          <a:xfrm>
            <a:off x="593130" y="1501566"/>
            <a:ext cx="8946296" cy="3836553"/>
            <a:chOff x="1279663" y="2056675"/>
            <a:chExt cx="8413327" cy="3577186"/>
          </a:xfrm>
        </p:grpSpPr>
        <p:pic>
          <p:nvPicPr>
            <p:cNvPr id="15" name="תמונה 1">
              <a:extLst>
                <a:ext uri="{FF2B5EF4-FFF2-40B4-BE49-F238E27FC236}">
                  <a16:creationId xmlns="" xmlns:a16="http://schemas.microsoft.com/office/drawing/2014/main" id="{2CE5F406-7585-411E-B773-B48DE1EFDFAF}"/>
                </a:ext>
              </a:extLst>
            </p:cNvPr>
            <p:cNvPicPr>
              <a:picLocks/>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9663" y="2056675"/>
              <a:ext cx="8413327" cy="3577186"/>
            </a:xfrm>
            <a:prstGeom prst="rect">
              <a:avLst/>
            </a:prstGeom>
            <a:noFill/>
          </p:spPr>
        </p:pic>
        <p:cxnSp>
          <p:nvCxnSpPr>
            <p:cNvPr id="16" name="Straight Connector 15">
              <a:extLst>
                <a:ext uri="{FF2B5EF4-FFF2-40B4-BE49-F238E27FC236}">
                  <a16:creationId xmlns="" xmlns:a16="http://schemas.microsoft.com/office/drawing/2014/main" id="{2A094C11-B286-46B8-9958-49AD96641C2A}"/>
                </a:ext>
              </a:extLst>
            </p:cNvPr>
            <p:cNvCxnSpPr/>
            <p:nvPr/>
          </p:nvCxnSpPr>
          <p:spPr>
            <a:xfrm>
              <a:off x="4648252" y="4957894"/>
              <a:ext cx="165151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8B4B6B9C-FDA5-49DA-A9A8-8A2B1392398D}"/>
                </a:ext>
              </a:extLst>
            </p:cNvPr>
            <p:cNvCxnSpPr/>
            <p:nvPr/>
          </p:nvCxnSpPr>
          <p:spPr>
            <a:xfrm>
              <a:off x="1507037" y="4957894"/>
              <a:ext cx="1674117"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7C9ECE21-1D0A-4F09-90B8-09632BA93ED2}"/>
                </a:ext>
              </a:extLst>
            </p:cNvPr>
            <p:cNvCxnSpPr/>
            <p:nvPr/>
          </p:nvCxnSpPr>
          <p:spPr>
            <a:xfrm>
              <a:off x="7795901" y="4957894"/>
              <a:ext cx="1674117" cy="0"/>
            </a:xfrm>
            <a:prstGeom prst="line">
              <a:avLst/>
            </a:prstGeom>
            <a:ln w="1905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 xmlns:a16="http://schemas.microsoft.com/office/drawing/2014/main" id="{598C88BE-A5A0-4204-A7FC-833E6190387A}"/>
                </a:ext>
              </a:extLst>
            </p:cNvPr>
            <p:cNvSpPr txBox="1"/>
            <p:nvPr/>
          </p:nvSpPr>
          <p:spPr>
            <a:xfrm>
              <a:off x="5132757" y="5045243"/>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0" name="TextBox 19">
              <a:extLst>
                <a:ext uri="{FF2B5EF4-FFF2-40B4-BE49-F238E27FC236}">
                  <a16:creationId xmlns="" xmlns:a16="http://schemas.microsoft.com/office/drawing/2014/main" id="{5E3F8609-96B6-4355-B521-4A1928E328D3}"/>
                </a:ext>
              </a:extLst>
            </p:cNvPr>
            <p:cNvSpPr txBox="1"/>
            <p:nvPr/>
          </p:nvSpPr>
          <p:spPr>
            <a:xfrm>
              <a:off x="1982810"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1" name="TextBox 20">
              <a:extLst>
                <a:ext uri="{FF2B5EF4-FFF2-40B4-BE49-F238E27FC236}">
                  <a16:creationId xmlns="" xmlns:a16="http://schemas.microsoft.com/office/drawing/2014/main" id="{75438B69-8020-49A9-A6F8-CEE5C850B7C6}"/>
                </a:ext>
              </a:extLst>
            </p:cNvPr>
            <p:cNvSpPr txBox="1"/>
            <p:nvPr/>
          </p:nvSpPr>
          <p:spPr>
            <a:xfrm>
              <a:off x="8280248"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grpSp>
    </p:spTree>
    <p:extLst>
      <p:ext uri="{BB962C8B-B14F-4D97-AF65-F5344CB8AC3E}">
        <p14:creationId xmlns:p14="http://schemas.microsoft.com/office/powerpoint/2010/main" val="57727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3E6E75-A5AC-428D-909A-2A7DA9BCC042}"/>
              </a:ext>
            </a:extLst>
          </p:cNvPr>
          <p:cNvSpPr>
            <a:spLocks noGrp="1"/>
          </p:cNvSpPr>
          <p:nvPr>
            <p:ph type="title"/>
          </p:nvPr>
        </p:nvSpPr>
        <p:spPr>
          <a:xfrm>
            <a:off x="1143001" y="351467"/>
            <a:ext cx="9905998" cy="715332"/>
          </a:xfrm>
        </p:spPr>
        <p:txBody>
          <a:bodyPr>
            <a:noAutofit/>
          </a:bodyPr>
          <a:lstStyle/>
          <a:p>
            <a:pPr algn="ctr" rtl="1"/>
            <a:r>
              <a:rPr lang="he-IL" sz="5400" b="1" u="sng" dirty="0">
                <a:cs typeface="+mn-cs"/>
              </a:rPr>
              <a:t>פיצולים ברשת ה- </a:t>
            </a:r>
            <a:r>
              <a:rPr lang="en-US" sz="5400" b="1" u="sng" dirty="0">
                <a:cs typeface="+mn-cs"/>
              </a:rPr>
              <a:t>Bitcoin</a:t>
            </a:r>
            <a:endParaRPr lang="en-US" sz="5400" dirty="0">
              <a:cs typeface="+mn-cs"/>
            </a:endParaRPr>
          </a:p>
        </p:txBody>
      </p:sp>
      <p:sp>
        <p:nvSpPr>
          <p:cNvPr id="3" name="Content Placeholder 2">
            <a:extLst>
              <a:ext uri="{FF2B5EF4-FFF2-40B4-BE49-F238E27FC236}">
                <a16:creationId xmlns="" xmlns:a16="http://schemas.microsoft.com/office/drawing/2014/main" id="{CE278ACD-3C9B-4591-8545-C5DFDA336FEB}"/>
              </a:ext>
            </a:extLst>
          </p:cNvPr>
          <p:cNvSpPr>
            <a:spLocks noGrp="1"/>
          </p:cNvSpPr>
          <p:nvPr>
            <p:ph idx="1"/>
          </p:nvPr>
        </p:nvSpPr>
        <p:spPr>
          <a:xfrm>
            <a:off x="1141412" y="1275127"/>
            <a:ext cx="9905999" cy="4516074"/>
          </a:xfrm>
        </p:spPr>
        <p:txBody>
          <a:bodyPr>
            <a:normAutofit/>
          </a:bodyPr>
          <a:lstStyle/>
          <a:p>
            <a:pPr marL="0" indent="0" algn="r" rtl="1">
              <a:buNone/>
            </a:pPr>
            <a:r>
              <a:rPr lang="he-IL" sz="2800" dirty="0" smtClean="0"/>
              <a:t>כל </a:t>
            </a:r>
            <a:r>
              <a:rPr lang="he-IL" sz="2800" dirty="0"/>
              <a:t>עדכון תוכנה צריך להתבצע בכל ה- </a:t>
            </a:r>
            <a:r>
              <a:rPr lang="en-US" sz="2800" dirty="0"/>
              <a:t>Nodes</a:t>
            </a:r>
            <a:r>
              <a:rPr lang="he-IL" sz="2800" dirty="0"/>
              <a:t> </a:t>
            </a:r>
            <a:r>
              <a:rPr lang="he-IL" sz="2800" dirty="0" smtClean="0"/>
              <a:t>ברשת, ובהסכתם כלל המשתמשים ברשת, </a:t>
            </a:r>
            <a:r>
              <a:rPr lang="he-IL" sz="2800" dirty="0"/>
              <a:t>אולם בגלל עיקובים ברשת ו/או חוסר הסכמה של משתמשים </a:t>
            </a:r>
            <a:r>
              <a:rPr lang="he-IL" sz="2800" dirty="0" smtClean="0"/>
              <a:t>עלולים </a:t>
            </a:r>
            <a:r>
              <a:rPr lang="he-IL" sz="2800" dirty="0"/>
              <a:t>להיווצר פיצולים ברשת.</a:t>
            </a:r>
            <a:r>
              <a:rPr lang="en-US" sz="2800" dirty="0"/>
              <a:t/>
            </a:r>
            <a:br>
              <a:rPr lang="en-US" sz="2800" dirty="0"/>
            </a:br>
            <a:r>
              <a:rPr lang="he-IL" sz="2800" dirty="0" smtClean="0"/>
              <a:t>נחלק </a:t>
            </a:r>
            <a:r>
              <a:rPr lang="he-IL" sz="2800" dirty="0"/>
              <a:t>את הפיצולים האפשריים ברשת </a:t>
            </a:r>
            <a:r>
              <a:rPr lang="he-IL" sz="2800" dirty="0" smtClean="0"/>
              <a:t>לשלושה </a:t>
            </a:r>
            <a:r>
              <a:rPr lang="he-IL" sz="2800" dirty="0"/>
              <a:t>חלקים</a:t>
            </a:r>
            <a:r>
              <a:rPr lang="en-US" sz="2800" dirty="0" smtClean="0"/>
              <a:t>:</a:t>
            </a:r>
            <a:endParaRPr lang="en-US" sz="2800" dirty="0"/>
          </a:p>
          <a:p>
            <a:pPr lvl="1" algn="r" rtl="1"/>
            <a:r>
              <a:rPr lang="he-IL" sz="2800" dirty="0" smtClean="0"/>
              <a:t>חוסר קונצנזוס זמני</a:t>
            </a:r>
          </a:p>
          <a:p>
            <a:pPr lvl="1" algn="r" rtl="1"/>
            <a:r>
              <a:rPr lang="en-US" sz="2800" dirty="0"/>
              <a:t>Soft </a:t>
            </a:r>
            <a:r>
              <a:rPr lang="en-US" sz="2800" dirty="0" smtClean="0"/>
              <a:t>Fork</a:t>
            </a:r>
            <a:endParaRPr lang="he-IL" sz="2800" dirty="0" smtClean="0"/>
          </a:p>
          <a:p>
            <a:pPr lvl="1" algn="r" rtl="1"/>
            <a:r>
              <a:rPr lang="en-US" sz="2800" dirty="0"/>
              <a:t>Hard </a:t>
            </a:r>
            <a:r>
              <a:rPr lang="en-US" sz="2800" dirty="0" smtClean="0"/>
              <a:t>Fork</a:t>
            </a:r>
            <a:endParaRPr lang="en-US" sz="2800" dirty="0"/>
          </a:p>
          <a:p>
            <a:pPr lvl="1" algn="r" rtl="1"/>
            <a:endParaRPr lang="he-IL" sz="2800" dirty="0" smtClean="0"/>
          </a:p>
          <a:p>
            <a:pPr lvl="1" algn="r" rtl="1"/>
            <a:endParaRPr lang="en-US" sz="2800" dirty="0"/>
          </a:p>
        </p:txBody>
      </p:sp>
      <p:pic>
        <p:nvPicPr>
          <p:cNvPr id="4" name="Picture 2" descr="https://media.cryptocurrencyfacts.com/2018/01/bitcoin-forks.jpg">
            <a:extLst>
              <a:ext uri="{FF2B5EF4-FFF2-40B4-BE49-F238E27FC236}">
                <a16:creationId xmlns:a16="http://schemas.microsoft.com/office/drawing/2014/main" xmlns="" id="{7EE1103E-9B46-4762-9305-7230C6C00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208" y="3616412"/>
            <a:ext cx="5628013" cy="294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016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HARD fork</a:t>
            </a:r>
            <a:endParaRPr lang="en-US" sz="5400" u="sng" dirty="0"/>
          </a:p>
        </p:txBody>
      </p:sp>
      <p:sp>
        <p:nvSpPr>
          <p:cNvPr id="3" name="Content Placeholder 2">
            <a:extLst>
              <a:ext uri="{FF2B5EF4-FFF2-40B4-BE49-F238E27FC236}">
                <a16:creationId xmlns="" xmlns:a16="http://schemas.microsoft.com/office/drawing/2014/main" id="{A83D9767-48D6-4747-9D7D-584B152F6643}"/>
              </a:ext>
            </a:extLst>
          </p:cNvPr>
          <p:cNvSpPr>
            <a:spLocks noGrp="1"/>
          </p:cNvSpPr>
          <p:nvPr>
            <p:ph idx="1"/>
          </p:nvPr>
        </p:nvSpPr>
        <p:spPr>
          <a:xfrm>
            <a:off x="1141411" y="1159139"/>
            <a:ext cx="9905999" cy="3541714"/>
          </a:xfrm>
        </p:spPr>
        <p:txBody>
          <a:bodyPr>
            <a:noAutofit/>
          </a:bodyPr>
          <a:lstStyle/>
          <a:p>
            <a:pPr marL="0" indent="0" algn="r" rtl="1">
              <a:buNone/>
            </a:pPr>
            <a:r>
              <a:rPr lang="he-IL" sz="2800" dirty="0"/>
              <a:t>כאשר מתבצע עדכון בתוכנה אשר משנה את מבנה ה- </a:t>
            </a:r>
            <a:r>
              <a:rPr lang="en-US" sz="2800" dirty="0"/>
              <a:t>Block</a:t>
            </a:r>
            <a:r>
              <a:rPr lang="he-IL" sz="2800" dirty="0"/>
              <a:t> המקובל או את תוכנו, ויוצר מצב שבו הגרסה הקודמת תזהה בלוק זה כלא תקין. מתוך כך יווצר ענף בשרשרת הפועל על הגרסה החדשה וענף נוסף הפועל על הגרסה הישנה כך ששני הענפים מתקיימים במקביל על פי סט חוקים וכללים שונה ומוסכם בין המשתמשים בכל גרסה. </a:t>
            </a:r>
            <a:endParaRPr lang="en-US" sz="3200" dirty="0"/>
          </a:p>
        </p:txBody>
      </p:sp>
      <p:grpSp>
        <p:nvGrpSpPr>
          <p:cNvPr id="40" name="Group 39">
            <a:extLst>
              <a:ext uri="{FF2B5EF4-FFF2-40B4-BE49-F238E27FC236}">
                <a16:creationId xmlns="" xmlns:a16="http://schemas.microsoft.com/office/drawing/2014/main" id="{C47FC2C9-0C46-483B-AF9D-9E7AD8F78849}"/>
              </a:ext>
            </a:extLst>
          </p:cNvPr>
          <p:cNvGrpSpPr/>
          <p:nvPr/>
        </p:nvGrpSpPr>
        <p:grpSpPr>
          <a:xfrm>
            <a:off x="1408671" y="4020064"/>
            <a:ext cx="9638740" cy="2174789"/>
            <a:chOff x="1974305" y="4612250"/>
            <a:chExt cx="8518179" cy="1889218"/>
          </a:xfrm>
        </p:grpSpPr>
        <p:grpSp>
          <p:nvGrpSpPr>
            <p:cNvPr id="16" name="Group 15">
              <a:extLst>
                <a:ext uri="{FF2B5EF4-FFF2-40B4-BE49-F238E27FC236}">
                  <a16:creationId xmlns="" xmlns:a16="http://schemas.microsoft.com/office/drawing/2014/main" id="{6E56AA44-BA0A-4A61-8626-982A98139346}"/>
                </a:ext>
              </a:extLst>
            </p:cNvPr>
            <p:cNvGrpSpPr/>
            <p:nvPr/>
          </p:nvGrpSpPr>
          <p:grpSpPr>
            <a:xfrm>
              <a:off x="1974305" y="4612250"/>
              <a:ext cx="8007318" cy="1889218"/>
              <a:chOff x="0" y="47501"/>
              <a:chExt cx="4479479" cy="1116278"/>
            </a:xfrm>
          </p:grpSpPr>
          <p:cxnSp>
            <p:nvCxnSpPr>
              <p:cNvPr id="17" name="Straight Connector 16">
                <a:extLst>
                  <a:ext uri="{FF2B5EF4-FFF2-40B4-BE49-F238E27FC236}">
                    <a16:creationId xmlns="" xmlns:a16="http://schemas.microsoft.com/office/drawing/2014/main"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8" name="Group 17">
                <a:extLst>
                  <a:ext uri="{FF2B5EF4-FFF2-40B4-BE49-F238E27FC236}">
                    <a16:creationId xmlns="" xmlns:a16="http://schemas.microsoft.com/office/drawing/2014/main" id="{0CD22130-3857-490E-A798-48F0742D3CCF}"/>
                  </a:ext>
                </a:extLst>
              </p:cNvPr>
              <p:cNvGrpSpPr/>
              <p:nvPr/>
            </p:nvGrpSpPr>
            <p:grpSpPr>
              <a:xfrm>
                <a:off x="0" y="47501"/>
                <a:ext cx="4461705" cy="1116278"/>
                <a:chOff x="0" y="47501"/>
                <a:chExt cx="4461705" cy="1116278"/>
              </a:xfrm>
            </p:grpSpPr>
            <p:cxnSp>
              <p:nvCxnSpPr>
                <p:cNvPr id="19" name="Straight Connector 18">
                  <a:extLst>
                    <a:ext uri="{FF2B5EF4-FFF2-40B4-BE49-F238E27FC236}">
                      <a16:creationId xmlns="" xmlns:a16="http://schemas.microsoft.com/office/drawing/2014/main"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3" name="Group 22">
                  <a:extLst>
                    <a:ext uri="{FF2B5EF4-FFF2-40B4-BE49-F238E27FC236}">
                      <a16:creationId xmlns="" xmlns:a16="http://schemas.microsoft.com/office/drawing/2014/main" id="{94A1CBC5-0F8B-4C97-86B9-2C1B84569108}"/>
                    </a:ext>
                  </a:extLst>
                </p:cNvPr>
                <p:cNvGrpSpPr/>
                <p:nvPr/>
              </p:nvGrpSpPr>
              <p:grpSpPr>
                <a:xfrm>
                  <a:off x="0" y="47501"/>
                  <a:ext cx="4144487" cy="1116278"/>
                  <a:chOff x="0" y="0"/>
                  <a:chExt cx="4144487" cy="1116278"/>
                </a:xfrm>
              </p:grpSpPr>
              <p:cxnSp>
                <p:nvCxnSpPr>
                  <p:cNvPr id="25" name="Straight Connector 24">
                    <a:extLst>
                      <a:ext uri="{FF2B5EF4-FFF2-40B4-BE49-F238E27FC236}">
                        <a16:creationId xmlns="" xmlns:a16="http://schemas.microsoft.com/office/drawing/2014/main"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6" name="Group 25">
                    <a:extLst>
                      <a:ext uri="{FF2B5EF4-FFF2-40B4-BE49-F238E27FC236}">
                        <a16:creationId xmlns="" xmlns:a16="http://schemas.microsoft.com/office/drawing/2014/main" id="{69A55E5F-5C19-4DDD-BE45-3CA33DCB993B}"/>
                      </a:ext>
                    </a:extLst>
                  </p:cNvPr>
                  <p:cNvGrpSpPr/>
                  <p:nvPr/>
                </p:nvGrpSpPr>
                <p:grpSpPr>
                  <a:xfrm>
                    <a:off x="0" y="0"/>
                    <a:ext cx="4144487" cy="1116278"/>
                    <a:chOff x="0" y="0"/>
                    <a:chExt cx="4540168" cy="1330036"/>
                  </a:xfrm>
                </p:grpSpPr>
                <p:sp>
                  <p:nvSpPr>
                    <p:cNvPr id="28" name="Rounded Rectangle 17">
                      <a:extLst>
                        <a:ext uri="{FF2B5EF4-FFF2-40B4-BE49-F238E27FC236}">
                          <a16:creationId xmlns="" xmlns:a16="http://schemas.microsoft.com/office/drawing/2014/main"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9" name="Rounded Rectangle 18">
                      <a:extLst>
                        <a:ext uri="{FF2B5EF4-FFF2-40B4-BE49-F238E27FC236}">
                          <a16:creationId xmlns="" xmlns:a16="http://schemas.microsoft.com/office/drawing/2014/main"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30" name="Straight Connector 29">
                      <a:extLst>
                        <a:ext uri="{FF2B5EF4-FFF2-40B4-BE49-F238E27FC236}">
                          <a16:creationId xmlns="" xmlns:a16="http://schemas.microsoft.com/office/drawing/2014/main"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31" name="Group 30">
                      <a:extLst>
                        <a:ext uri="{FF2B5EF4-FFF2-40B4-BE49-F238E27FC236}">
                          <a16:creationId xmlns="" xmlns:a16="http://schemas.microsoft.com/office/drawing/2014/main" id="{8955E9E0-D4F8-4E74-AAD2-68CD542FB859}"/>
                        </a:ext>
                      </a:extLst>
                    </p:cNvPr>
                    <p:cNvGrpSpPr/>
                    <p:nvPr/>
                  </p:nvGrpSpPr>
                  <p:grpSpPr>
                    <a:xfrm>
                      <a:off x="1888177" y="0"/>
                      <a:ext cx="2651991" cy="1330036"/>
                      <a:chOff x="0" y="0"/>
                      <a:chExt cx="2651991" cy="1330036"/>
                    </a:xfrm>
                  </p:grpSpPr>
                  <p:cxnSp>
                    <p:nvCxnSpPr>
                      <p:cNvPr id="32" name="Straight Connector 31">
                        <a:extLst>
                          <a:ext uri="{FF2B5EF4-FFF2-40B4-BE49-F238E27FC236}">
                            <a16:creationId xmlns="" xmlns:a16="http://schemas.microsoft.com/office/drawing/2014/main"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3" name="Elbow Connector 21">
                        <a:extLst>
                          <a:ext uri="{FF2B5EF4-FFF2-40B4-BE49-F238E27FC236}">
                            <a16:creationId xmlns="" xmlns:a16="http://schemas.microsoft.com/office/drawing/2014/main"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4" name="Elbow Connector 22">
                        <a:extLst>
                          <a:ext uri="{FF2B5EF4-FFF2-40B4-BE49-F238E27FC236}">
                            <a16:creationId xmlns="" xmlns:a16="http://schemas.microsoft.com/office/drawing/2014/main"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35" name="Rounded Rectangle 23">
                        <a:extLst>
                          <a:ext uri="{FF2B5EF4-FFF2-40B4-BE49-F238E27FC236}">
                            <a16:creationId xmlns="" xmlns:a16="http://schemas.microsoft.com/office/drawing/2014/main"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6" name="Rounded Rectangle 25">
                        <a:extLst>
                          <a:ext uri="{FF2B5EF4-FFF2-40B4-BE49-F238E27FC236}">
                            <a16:creationId xmlns="" xmlns:a16="http://schemas.microsoft.com/office/drawing/2014/main"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7" name="Rounded Rectangle 24">
                        <a:extLst>
                          <a:ext uri="{FF2B5EF4-FFF2-40B4-BE49-F238E27FC236}">
                            <a16:creationId xmlns="" xmlns:a16="http://schemas.microsoft.com/office/drawing/2014/main"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27" name="Rounded Rectangle 28">
                    <a:extLst>
                      <a:ext uri="{FF2B5EF4-FFF2-40B4-BE49-F238E27FC236}">
                        <a16:creationId xmlns="" xmlns:a16="http://schemas.microsoft.com/office/drawing/2014/main"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38" name="Text Box 33">
              <a:extLst>
                <a:ext uri="{FF2B5EF4-FFF2-40B4-BE49-F238E27FC236}">
                  <a16:creationId xmlns="" xmlns:a16="http://schemas.microsoft.com/office/drawing/2014/main"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39" name="Text Box 33">
              <a:extLst>
                <a:ext uri="{FF2B5EF4-FFF2-40B4-BE49-F238E27FC236}">
                  <a16:creationId xmlns="" xmlns:a16="http://schemas.microsoft.com/office/drawing/2014/main"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56184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1028C16-8AC1-428D-950F-D87F743B5D5B}"/>
              </a:ext>
            </a:extLst>
          </p:cNvPr>
          <p:cNvSpPr>
            <a:spLocks noGrp="1"/>
          </p:cNvSpPr>
          <p:nvPr>
            <p:ph idx="1"/>
          </p:nvPr>
        </p:nvSpPr>
        <p:spPr>
          <a:xfrm>
            <a:off x="1332847" y="988617"/>
            <a:ext cx="9905999" cy="2122414"/>
          </a:xfrm>
        </p:spPr>
        <p:txBody>
          <a:bodyPr>
            <a:noAutofit/>
          </a:bodyPr>
          <a:lstStyle/>
          <a:p>
            <a:pPr algn="r" rtl="1"/>
            <a:r>
              <a:rPr lang="he-IL" sz="2800" dirty="0"/>
              <a:t>משתמשים אשר היה בבעלותם מטבע </a:t>
            </a:r>
            <a:r>
              <a:rPr lang="en-US" sz="2800" dirty="0"/>
              <a:t>Bitcoin</a:t>
            </a:r>
            <a:r>
              <a:rPr lang="he-IL" sz="2800" dirty="0"/>
              <a:t> כאשר </a:t>
            </a:r>
            <a:r>
              <a:rPr lang="he-IL" sz="2800" dirty="0" smtClean="0"/>
              <a:t>התרחש </a:t>
            </a:r>
            <a:r>
              <a:rPr lang="en-US" sz="2800" dirty="0" smtClean="0"/>
              <a:t>Hard </a:t>
            </a:r>
            <a:r>
              <a:rPr lang="en-US" sz="2800" dirty="0"/>
              <a:t>Fork</a:t>
            </a:r>
            <a:r>
              <a:rPr lang="he-IL" sz="2800" dirty="0"/>
              <a:t> ברשת ה</a:t>
            </a:r>
            <a:r>
              <a:rPr lang="en-US" sz="2800" dirty="0"/>
              <a:t>Bitcoin</a:t>
            </a:r>
            <a:r>
              <a:rPr lang="he-IL" sz="2800" dirty="0"/>
              <a:t> "זכו" במטבעות </a:t>
            </a:r>
            <a:r>
              <a:rPr lang="he-IL" sz="2800" dirty="0" smtClean="0"/>
              <a:t>חדשים</a:t>
            </a:r>
          </a:p>
          <a:p>
            <a:pPr algn="r" rtl="1"/>
            <a:r>
              <a:rPr lang="he-IL" sz="2800" dirty="0" smtClean="0"/>
              <a:t>המשתמשים </a:t>
            </a:r>
            <a:r>
              <a:rPr lang="he-IL" sz="2800" dirty="0"/>
              <a:t>לא </a:t>
            </a:r>
            <a:r>
              <a:rPr lang="he-IL" sz="2800" dirty="0" smtClean="0"/>
              <a:t>בהכרח </a:t>
            </a:r>
            <a:r>
              <a:rPr lang="he-IL" sz="2800" dirty="0"/>
              <a:t>מודעים </a:t>
            </a:r>
            <a:r>
              <a:rPr lang="he-IL" sz="2800" dirty="0" smtClean="0"/>
              <a:t>לקיום הפיצול וה"זכייה" במטבעות או לכך שהמטבעות עדיין </a:t>
            </a:r>
            <a:r>
              <a:rPr lang="he-IL" sz="2800" dirty="0"/>
              <a:t>בבעלותם גם אם בזבזו את מטבע ה</a:t>
            </a:r>
            <a:r>
              <a:rPr lang="en-US" sz="2800" dirty="0"/>
              <a:t>Bitcoin</a:t>
            </a:r>
            <a:r>
              <a:rPr lang="he-IL" sz="2800" dirty="0"/>
              <a:t> המקורי לאחר הפיצול</a:t>
            </a:r>
            <a:r>
              <a:rPr lang="he-IL" sz="2800" dirty="0" smtClean="0"/>
              <a:t>.</a:t>
            </a:r>
            <a:endParaRPr lang="he-IL" sz="2800" dirty="0"/>
          </a:p>
          <a:p>
            <a:pPr algn="r" rtl="1"/>
            <a:endParaRPr lang="en-US" sz="2800" b="1" u="sng" dirty="0"/>
          </a:p>
        </p:txBody>
      </p:sp>
      <p:sp>
        <p:nvSpPr>
          <p:cNvPr id="6" name="Title 1">
            <a:extLst>
              <a:ext uri="{FF2B5EF4-FFF2-40B4-BE49-F238E27FC236}">
                <a16:creationId xmlns:a16="http://schemas.microsoft.com/office/drawing/2014/main" xmlns="" id="{C9292113-E609-4664-A060-898C16D87FBB}"/>
              </a:ext>
            </a:extLst>
          </p:cNvPr>
          <p:cNvSpPr>
            <a:spLocks noGrp="1"/>
          </p:cNvSpPr>
          <p:nvPr>
            <p:ph type="title"/>
          </p:nvPr>
        </p:nvSpPr>
        <p:spPr>
          <a:xfrm>
            <a:off x="1212971" y="-64796"/>
            <a:ext cx="9905998" cy="1159948"/>
          </a:xfrm>
        </p:spPr>
        <p:txBody>
          <a:bodyPr>
            <a:normAutofit/>
          </a:bodyPr>
          <a:lstStyle/>
          <a:p>
            <a:pPr algn="ctr"/>
            <a:r>
              <a:rPr lang="he-IL" sz="5400" b="1" u="sng" dirty="0">
                <a:latin typeface="Arial" panose="020B0604020202020204" pitchFamily="34" charset="0"/>
                <a:cs typeface="Arial" panose="020B0604020202020204" pitchFamily="34" charset="0"/>
              </a:rPr>
              <a:t>תיאור הבעיה</a:t>
            </a:r>
            <a:endParaRPr lang="en-US" sz="5400"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 xmlns:a16="http://schemas.microsoft.com/office/drawing/2014/main" id="{C47FC2C9-0C46-483B-AF9D-9E7AD8F78849}"/>
              </a:ext>
            </a:extLst>
          </p:cNvPr>
          <p:cNvGrpSpPr/>
          <p:nvPr/>
        </p:nvGrpSpPr>
        <p:grpSpPr>
          <a:xfrm>
            <a:off x="1408671" y="4020064"/>
            <a:ext cx="9638740" cy="2174789"/>
            <a:chOff x="1974305" y="4612250"/>
            <a:chExt cx="8518179" cy="1889218"/>
          </a:xfrm>
        </p:grpSpPr>
        <p:grpSp>
          <p:nvGrpSpPr>
            <p:cNvPr id="7" name="Group 6">
              <a:extLst>
                <a:ext uri="{FF2B5EF4-FFF2-40B4-BE49-F238E27FC236}">
                  <a16:creationId xmlns="" xmlns:a16="http://schemas.microsoft.com/office/drawing/2014/main" id="{6E56AA44-BA0A-4A61-8626-982A98139346}"/>
                </a:ext>
              </a:extLst>
            </p:cNvPr>
            <p:cNvGrpSpPr/>
            <p:nvPr/>
          </p:nvGrpSpPr>
          <p:grpSpPr>
            <a:xfrm>
              <a:off x="1974305" y="4612250"/>
              <a:ext cx="8007318" cy="1889218"/>
              <a:chOff x="0" y="47501"/>
              <a:chExt cx="4479479" cy="1116278"/>
            </a:xfrm>
          </p:grpSpPr>
          <p:cxnSp>
            <p:nvCxnSpPr>
              <p:cNvPr id="10" name="Straight Connector 9">
                <a:extLst>
                  <a:ext uri="{FF2B5EF4-FFF2-40B4-BE49-F238E27FC236}">
                    <a16:creationId xmlns="" xmlns:a16="http://schemas.microsoft.com/office/drawing/2014/main"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1" name="Group 10">
                <a:extLst>
                  <a:ext uri="{FF2B5EF4-FFF2-40B4-BE49-F238E27FC236}">
                    <a16:creationId xmlns="" xmlns:a16="http://schemas.microsoft.com/office/drawing/2014/main" id="{0CD22130-3857-490E-A798-48F0742D3CCF}"/>
                  </a:ext>
                </a:extLst>
              </p:cNvPr>
              <p:cNvGrpSpPr/>
              <p:nvPr/>
            </p:nvGrpSpPr>
            <p:grpSpPr>
              <a:xfrm>
                <a:off x="0" y="47501"/>
                <a:ext cx="4461705" cy="1116278"/>
                <a:chOff x="0" y="47501"/>
                <a:chExt cx="4461705" cy="1116278"/>
              </a:xfrm>
            </p:grpSpPr>
            <p:cxnSp>
              <p:nvCxnSpPr>
                <p:cNvPr id="12" name="Straight Connector 11">
                  <a:extLst>
                    <a:ext uri="{FF2B5EF4-FFF2-40B4-BE49-F238E27FC236}">
                      <a16:creationId xmlns="" xmlns:a16="http://schemas.microsoft.com/office/drawing/2014/main"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3" name="Group 12">
                  <a:extLst>
                    <a:ext uri="{FF2B5EF4-FFF2-40B4-BE49-F238E27FC236}">
                      <a16:creationId xmlns="" xmlns:a16="http://schemas.microsoft.com/office/drawing/2014/main" id="{94A1CBC5-0F8B-4C97-86B9-2C1B84569108}"/>
                    </a:ext>
                  </a:extLst>
                </p:cNvPr>
                <p:cNvGrpSpPr/>
                <p:nvPr/>
              </p:nvGrpSpPr>
              <p:grpSpPr>
                <a:xfrm>
                  <a:off x="0" y="47501"/>
                  <a:ext cx="4144487" cy="1116278"/>
                  <a:chOff x="0" y="0"/>
                  <a:chExt cx="4144487" cy="1116278"/>
                </a:xfrm>
              </p:grpSpPr>
              <p:cxnSp>
                <p:nvCxnSpPr>
                  <p:cNvPr id="14" name="Straight Connector 13">
                    <a:extLst>
                      <a:ext uri="{FF2B5EF4-FFF2-40B4-BE49-F238E27FC236}">
                        <a16:creationId xmlns="" xmlns:a16="http://schemas.microsoft.com/office/drawing/2014/main"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5" name="Group 14">
                    <a:extLst>
                      <a:ext uri="{FF2B5EF4-FFF2-40B4-BE49-F238E27FC236}">
                        <a16:creationId xmlns="" xmlns:a16="http://schemas.microsoft.com/office/drawing/2014/main" id="{69A55E5F-5C19-4DDD-BE45-3CA33DCB993B}"/>
                      </a:ext>
                    </a:extLst>
                  </p:cNvPr>
                  <p:cNvGrpSpPr/>
                  <p:nvPr/>
                </p:nvGrpSpPr>
                <p:grpSpPr>
                  <a:xfrm>
                    <a:off x="0" y="0"/>
                    <a:ext cx="4144487" cy="1116278"/>
                    <a:chOff x="0" y="0"/>
                    <a:chExt cx="4540168" cy="1330036"/>
                  </a:xfrm>
                </p:grpSpPr>
                <p:sp>
                  <p:nvSpPr>
                    <p:cNvPr id="17" name="Rounded Rectangle 17">
                      <a:extLst>
                        <a:ext uri="{FF2B5EF4-FFF2-40B4-BE49-F238E27FC236}">
                          <a16:creationId xmlns="" xmlns:a16="http://schemas.microsoft.com/office/drawing/2014/main"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18" name="Rounded Rectangle 18">
                      <a:extLst>
                        <a:ext uri="{FF2B5EF4-FFF2-40B4-BE49-F238E27FC236}">
                          <a16:creationId xmlns="" xmlns:a16="http://schemas.microsoft.com/office/drawing/2014/main"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19" name="Straight Connector 18">
                      <a:extLst>
                        <a:ext uri="{FF2B5EF4-FFF2-40B4-BE49-F238E27FC236}">
                          <a16:creationId xmlns="" xmlns:a16="http://schemas.microsoft.com/office/drawing/2014/main"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0" name="Group 19">
                      <a:extLst>
                        <a:ext uri="{FF2B5EF4-FFF2-40B4-BE49-F238E27FC236}">
                          <a16:creationId xmlns="" xmlns:a16="http://schemas.microsoft.com/office/drawing/2014/main" id="{8955E9E0-D4F8-4E74-AAD2-68CD542FB859}"/>
                        </a:ext>
                      </a:extLst>
                    </p:cNvPr>
                    <p:cNvGrpSpPr/>
                    <p:nvPr/>
                  </p:nvGrpSpPr>
                  <p:grpSpPr>
                    <a:xfrm>
                      <a:off x="1888177" y="0"/>
                      <a:ext cx="2651991" cy="1330036"/>
                      <a:chOff x="0" y="0"/>
                      <a:chExt cx="2651991" cy="1330036"/>
                    </a:xfrm>
                  </p:grpSpPr>
                  <p:cxnSp>
                    <p:nvCxnSpPr>
                      <p:cNvPr id="21" name="Straight Connector 20">
                        <a:extLst>
                          <a:ext uri="{FF2B5EF4-FFF2-40B4-BE49-F238E27FC236}">
                            <a16:creationId xmlns="" xmlns:a16="http://schemas.microsoft.com/office/drawing/2014/main"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2" name="Elbow Connector 21">
                        <a:extLst>
                          <a:ext uri="{FF2B5EF4-FFF2-40B4-BE49-F238E27FC236}">
                            <a16:creationId xmlns="" xmlns:a16="http://schemas.microsoft.com/office/drawing/2014/main"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3" name="Elbow Connector 22">
                        <a:extLst>
                          <a:ext uri="{FF2B5EF4-FFF2-40B4-BE49-F238E27FC236}">
                            <a16:creationId xmlns="" xmlns:a16="http://schemas.microsoft.com/office/drawing/2014/main"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24" name="Rounded Rectangle 23">
                        <a:extLst>
                          <a:ext uri="{FF2B5EF4-FFF2-40B4-BE49-F238E27FC236}">
                            <a16:creationId xmlns="" xmlns:a16="http://schemas.microsoft.com/office/drawing/2014/main"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5" name="Rounded Rectangle 25">
                        <a:extLst>
                          <a:ext uri="{FF2B5EF4-FFF2-40B4-BE49-F238E27FC236}">
                            <a16:creationId xmlns="" xmlns:a16="http://schemas.microsoft.com/office/drawing/2014/main"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6" name="Rounded Rectangle 24">
                        <a:extLst>
                          <a:ext uri="{FF2B5EF4-FFF2-40B4-BE49-F238E27FC236}">
                            <a16:creationId xmlns="" xmlns:a16="http://schemas.microsoft.com/office/drawing/2014/main"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16" name="Rounded Rectangle 28">
                    <a:extLst>
                      <a:ext uri="{FF2B5EF4-FFF2-40B4-BE49-F238E27FC236}">
                        <a16:creationId xmlns="" xmlns:a16="http://schemas.microsoft.com/office/drawing/2014/main"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8" name="Text Box 33">
              <a:extLst>
                <a:ext uri="{FF2B5EF4-FFF2-40B4-BE49-F238E27FC236}">
                  <a16:creationId xmlns="" xmlns:a16="http://schemas.microsoft.com/office/drawing/2014/main"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9" name="Text Box 33">
              <a:extLst>
                <a:ext uri="{FF2B5EF4-FFF2-40B4-BE49-F238E27FC236}">
                  <a16:creationId xmlns="" xmlns:a16="http://schemas.microsoft.com/office/drawing/2014/main"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228599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13037"/>
            <a:ext cx="10350372" cy="1020812"/>
          </a:xfrm>
        </p:spPr>
        <p:txBody>
          <a:bodyPr>
            <a:noAutofit/>
          </a:bodyPr>
          <a:lstStyle/>
          <a:p>
            <a:pPr algn="ctr"/>
            <a:r>
              <a:rPr lang="he-IL" sz="4800" b="1" u="sng" dirty="0" smtClean="0">
                <a:latin typeface="Arial" panose="020B0604020202020204" pitchFamily="34" charset="0"/>
                <a:cs typeface="Arial" panose="020B0604020202020204" pitchFamily="34" charset="0"/>
              </a:rPr>
              <a:t>קשיים שנתקלנו בהם בעת ביצוע הפרויקט</a:t>
            </a:r>
            <a:endParaRPr lang="he-IL" sz="4800" dirty="0"/>
          </a:p>
        </p:txBody>
      </p:sp>
      <p:sp>
        <p:nvSpPr>
          <p:cNvPr id="3" name="Content Placeholder 2"/>
          <p:cNvSpPr>
            <a:spLocks noGrp="1"/>
          </p:cNvSpPr>
          <p:nvPr>
            <p:ph idx="1"/>
          </p:nvPr>
        </p:nvSpPr>
        <p:spPr>
          <a:xfrm>
            <a:off x="996778" y="1333849"/>
            <a:ext cx="10420866" cy="4819816"/>
          </a:xfrm>
        </p:spPr>
        <p:txBody>
          <a:bodyPr/>
          <a:lstStyle/>
          <a:p>
            <a:pPr marL="0" indent="0" algn="r" rtl="1">
              <a:buNone/>
            </a:pPr>
            <a:r>
              <a:rPr lang="he-IL" b="1" dirty="0" smtClean="0"/>
              <a:t>בעיה:</a:t>
            </a:r>
          </a:p>
          <a:p>
            <a:pPr marL="0" indent="0" algn="r" rtl="1">
              <a:buNone/>
            </a:pPr>
            <a:r>
              <a:rPr lang="he-IL" dirty="0" smtClean="0"/>
              <a:t>מחסור במודולים המבצעים את האלגוריתמים הרלוונטים לפרויקט, כגון: פענוח השדות הרלוונטים בבלוק, התאמה של האלגוריתם לשינוים שנוצרו עקב חקיקה חדשה ברשת.</a:t>
            </a:r>
          </a:p>
          <a:p>
            <a:pPr marL="0" indent="0" algn="r" rtl="1">
              <a:buNone/>
            </a:pPr>
            <a:r>
              <a:rPr lang="he-IL" b="1" dirty="0" smtClean="0"/>
              <a:t>פתרון:</a:t>
            </a:r>
          </a:p>
          <a:p>
            <a:pPr marL="0" indent="0" algn="r" rtl="1">
              <a:buNone/>
            </a:pPr>
            <a:r>
              <a:rPr lang="he-IL" dirty="0" smtClean="0"/>
              <a:t>מחקר ופיתוח של מודלים יעודיים לפענוח ה</a:t>
            </a:r>
            <a:r>
              <a:rPr lang="en-US" dirty="0" err="1" smtClean="0"/>
              <a:t>blockcain</a:t>
            </a:r>
            <a:r>
              <a:rPr lang="he-IL" dirty="0" smtClean="0"/>
              <a:t> תוך שילוב מודולים קיימים אשר מבצעים פעולות ספציפיות כגון פעולות </a:t>
            </a:r>
            <a:r>
              <a:rPr lang="en-US" dirty="0" smtClean="0"/>
              <a:t>HASH</a:t>
            </a:r>
            <a:r>
              <a:rPr lang="he-IL" dirty="0" smtClean="0"/>
              <a:t>.</a:t>
            </a:r>
          </a:p>
          <a:p>
            <a:pPr marL="0" indent="0" algn="r" rtl="1">
              <a:buNone/>
            </a:pPr>
            <a:r>
              <a:rPr lang="he-IL" dirty="0" smtClean="0"/>
              <a:t>בניית אלגוריתם רובסטי המתאים עצמו לדור הנוכחי של רשת הביטקוין, על ידי שינוי ערכי מפתח בקריאה מהמידע היוצר של ה</a:t>
            </a:r>
            <a:r>
              <a:rPr lang="en-US" dirty="0" err="1" smtClean="0"/>
              <a:t>blockcain</a:t>
            </a:r>
            <a:r>
              <a:rPr lang="he-IL" dirty="0" smtClean="0"/>
              <a:t>.</a:t>
            </a:r>
          </a:p>
        </p:txBody>
      </p:sp>
    </p:spTree>
    <p:extLst>
      <p:ext uri="{BB962C8B-B14F-4D97-AF65-F5344CB8AC3E}">
        <p14:creationId xmlns:p14="http://schemas.microsoft.com/office/powerpoint/2010/main" val="2138833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13037"/>
            <a:ext cx="10350372" cy="1020812"/>
          </a:xfrm>
        </p:spPr>
        <p:txBody>
          <a:bodyPr>
            <a:noAutofit/>
          </a:bodyPr>
          <a:lstStyle/>
          <a:p>
            <a:pPr algn="ctr"/>
            <a:r>
              <a:rPr lang="he-IL" sz="4800" b="1" u="sng" dirty="0" smtClean="0">
                <a:latin typeface="Arial" panose="020B0604020202020204" pitchFamily="34" charset="0"/>
                <a:cs typeface="Arial" panose="020B0604020202020204" pitchFamily="34" charset="0"/>
              </a:rPr>
              <a:t>קשיים שנתקלנו בהם בעת ביצוע הפרויקט</a:t>
            </a:r>
            <a:endParaRPr lang="he-IL" sz="4800" dirty="0"/>
          </a:p>
        </p:txBody>
      </p:sp>
      <p:sp>
        <p:nvSpPr>
          <p:cNvPr id="3" name="Content Placeholder 2"/>
          <p:cNvSpPr>
            <a:spLocks noGrp="1"/>
          </p:cNvSpPr>
          <p:nvPr>
            <p:ph idx="1"/>
          </p:nvPr>
        </p:nvSpPr>
        <p:spPr>
          <a:xfrm>
            <a:off x="996778" y="1333849"/>
            <a:ext cx="10420866" cy="4819816"/>
          </a:xfrm>
        </p:spPr>
        <p:txBody>
          <a:bodyPr/>
          <a:lstStyle/>
          <a:p>
            <a:pPr marL="0" indent="0" algn="r" rtl="1">
              <a:buNone/>
            </a:pPr>
            <a:r>
              <a:rPr lang="he-IL" b="1" dirty="0" smtClean="0"/>
              <a:t>בעיה:</a:t>
            </a:r>
          </a:p>
          <a:p>
            <a:pPr marL="0" indent="0" algn="r" rtl="1">
              <a:buNone/>
            </a:pPr>
            <a:r>
              <a:rPr lang="he-IL" dirty="0" smtClean="0"/>
              <a:t>פרסור המידע הרלוונטי יצר עומס על זכרון ה</a:t>
            </a:r>
            <a:r>
              <a:rPr lang="en-US" dirty="0" smtClean="0"/>
              <a:t>RAM</a:t>
            </a:r>
            <a:r>
              <a:rPr lang="he-IL" dirty="0" smtClean="0"/>
              <a:t>.</a:t>
            </a:r>
          </a:p>
          <a:p>
            <a:pPr marL="0" indent="0" algn="r" rtl="1">
              <a:buNone/>
            </a:pPr>
            <a:r>
              <a:rPr lang="he-IL" b="1" dirty="0" smtClean="0"/>
              <a:t>פתרון:</a:t>
            </a:r>
          </a:p>
          <a:p>
            <a:pPr marL="0" indent="0" algn="r" rtl="1">
              <a:buNone/>
            </a:pPr>
            <a:r>
              <a:rPr lang="he-IL" dirty="0" smtClean="0"/>
              <a:t>החישובים יתבצעו על גבי ה</a:t>
            </a:r>
            <a:r>
              <a:rPr lang="en-US" dirty="0" smtClean="0"/>
              <a:t>DATABASE</a:t>
            </a:r>
            <a:r>
              <a:rPr lang="he-IL" dirty="0" smtClean="0"/>
              <a:t> במקום ב</a:t>
            </a:r>
            <a:r>
              <a:rPr lang="en-US" dirty="0" smtClean="0"/>
              <a:t>RAM</a:t>
            </a:r>
            <a:r>
              <a:rPr lang="he-IL" dirty="0" smtClean="0"/>
              <a:t>.</a:t>
            </a:r>
          </a:p>
        </p:txBody>
      </p:sp>
      <p:pic>
        <p:nvPicPr>
          <p:cNvPr id="4" name="Picture 3"/>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288829" y="2516816"/>
            <a:ext cx="1300804" cy="1330676"/>
          </a:xfrm>
          <a:prstGeom prst="rect">
            <a:avLst/>
          </a:prstGeom>
        </p:spPr>
      </p:pic>
      <p:grpSp>
        <p:nvGrpSpPr>
          <p:cNvPr id="32" name="Group 31"/>
          <p:cNvGrpSpPr/>
          <p:nvPr/>
        </p:nvGrpSpPr>
        <p:grpSpPr>
          <a:xfrm>
            <a:off x="1897443" y="2030909"/>
            <a:ext cx="1244059" cy="3064446"/>
            <a:chOff x="2862362" y="3432719"/>
            <a:chExt cx="1244059" cy="3064446"/>
          </a:xfrm>
        </p:grpSpPr>
        <p:sp>
          <p:nvSpPr>
            <p:cNvPr id="18" name="TextBox 17"/>
            <p:cNvSpPr txBox="1"/>
            <p:nvPr/>
          </p:nvSpPr>
          <p:spPr>
            <a:xfrm>
              <a:off x="2868517" y="3742097"/>
              <a:ext cx="1169920" cy="338554"/>
            </a:xfrm>
            <a:prstGeom prst="rect">
              <a:avLst/>
            </a:prstGeom>
            <a:noFill/>
          </p:spPr>
          <p:txBody>
            <a:bodyPr wrap="square" rtlCol="1">
              <a:spAutoFit/>
            </a:bodyPr>
            <a:lstStyle/>
            <a:p>
              <a:r>
                <a:rPr lang="he-IL" sz="1600" dirty="0" smtClean="0"/>
                <a:t>011101101</a:t>
              </a:r>
              <a:endParaRPr lang="he-IL" sz="1600" dirty="0"/>
            </a:p>
          </p:txBody>
        </p:sp>
        <p:grpSp>
          <p:nvGrpSpPr>
            <p:cNvPr id="31" name="Group 30"/>
            <p:cNvGrpSpPr/>
            <p:nvPr/>
          </p:nvGrpSpPr>
          <p:grpSpPr>
            <a:xfrm>
              <a:off x="2862362" y="3432719"/>
              <a:ext cx="1244059" cy="3064446"/>
              <a:chOff x="3887598" y="3517641"/>
              <a:chExt cx="1244059" cy="3064446"/>
            </a:xfrm>
          </p:grpSpPr>
          <p:sp>
            <p:nvSpPr>
              <p:cNvPr id="8" name="Rectangle 7"/>
              <p:cNvSpPr/>
              <p:nvPr/>
            </p:nvSpPr>
            <p:spPr>
              <a:xfrm>
                <a:off x="3900196" y="3517641"/>
                <a:ext cx="1212980"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0" name="Rectangle 9"/>
              <p:cNvSpPr/>
              <p:nvPr/>
            </p:nvSpPr>
            <p:spPr>
              <a:xfrm>
                <a:off x="3897075" y="4155236"/>
                <a:ext cx="1219210"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Rectangle 10"/>
              <p:cNvSpPr/>
              <p:nvPr/>
            </p:nvSpPr>
            <p:spPr>
              <a:xfrm>
                <a:off x="3897076" y="4475591"/>
                <a:ext cx="1216099"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2" name="Rectangle 11"/>
              <p:cNvSpPr/>
              <p:nvPr/>
            </p:nvSpPr>
            <p:spPr>
              <a:xfrm>
                <a:off x="3897075" y="4793493"/>
                <a:ext cx="1219206"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3" name="Rectangle 12"/>
              <p:cNvSpPr/>
              <p:nvPr/>
            </p:nvSpPr>
            <p:spPr>
              <a:xfrm>
                <a:off x="3897075" y="5113848"/>
                <a:ext cx="1219870"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4" name="Rectangle 13"/>
              <p:cNvSpPr/>
              <p:nvPr/>
            </p:nvSpPr>
            <p:spPr>
              <a:xfrm>
                <a:off x="3897078" y="5428029"/>
                <a:ext cx="1216097"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nvGrpSpPr>
              <p:cNvPr id="30" name="Group 29"/>
              <p:cNvGrpSpPr/>
              <p:nvPr/>
            </p:nvGrpSpPr>
            <p:grpSpPr>
              <a:xfrm>
                <a:off x="3887598" y="3517641"/>
                <a:ext cx="1244059" cy="3064446"/>
                <a:chOff x="3887598" y="3517641"/>
                <a:chExt cx="1244059" cy="3064446"/>
              </a:xfrm>
            </p:grpSpPr>
            <p:sp>
              <p:nvSpPr>
                <p:cNvPr id="9" name="Rectangle 8"/>
                <p:cNvSpPr/>
                <p:nvPr/>
              </p:nvSpPr>
              <p:spPr>
                <a:xfrm>
                  <a:off x="3897075" y="3837996"/>
                  <a:ext cx="1219206" cy="31724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7" name="TextBox 16"/>
                <p:cNvSpPr txBox="1"/>
                <p:nvPr/>
              </p:nvSpPr>
              <p:spPr>
                <a:xfrm>
                  <a:off x="3943255" y="3517641"/>
                  <a:ext cx="1169920" cy="338554"/>
                </a:xfrm>
                <a:prstGeom prst="rect">
                  <a:avLst/>
                </a:prstGeom>
                <a:noFill/>
              </p:spPr>
              <p:txBody>
                <a:bodyPr wrap="square" rtlCol="1">
                  <a:spAutoFit/>
                </a:bodyPr>
                <a:lstStyle/>
                <a:p>
                  <a:r>
                    <a:rPr lang="he-IL" sz="1600" dirty="0" smtClean="0"/>
                    <a:t>01101101</a:t>
                  </a:r>
                  <a:endParaRPr lang="he-IL" sz="1600" dirty="0"/>
                </a:p>
              </p:txBody>
            </p:sp>
            <p:sp>
              <p:nvSpPr>
                <p:cNvPr id="19" name="TextBox 18"/>
                <p:cNvSpPr txBox="1"/>
                <p:nvPr/>
              </p:nvSpPr>
              <p:spPr>
                <a:xfrm>
                  <a:off x="3934022" y="4145706"/>
                  <a:ext cx="1169920" cy="338554"/>
                </a:xfrm>
                <a:prstGeom prst="rect">
                  <a:avLst/>
                </a:prstGeom>
                <a:noFill/>
              </p:spPr>
              <p:txBody>
                <a:bodyPr wrap="square" rtlCol="1">
                  <a:spAutoFit/>
                </a:bodyPr>
                <a:lstStyle/>
                <a:p>
                  <a:r>
                    <a:rPr lang="he-IL" sz="1600" dirty="0" smtClean="0"/>
                    <a:t>011100101</a:t>
                  </a:r>
                  <a:endParaRPr lang="he-IL" sz="1600" dirty="0"/>
                </a:p>
              </p:txBody>
            </p:sp>
            <p:sp>
              <p:nvSpPr>
                <p:cNvPr id="20" name="TextBox 19"/>
                <p:cNvSpPr txBox="1"/>
                <p:nvPr/>
              </p:nvSpPr>
              <p:spPr>
                <a:xfrm>
                  <a:off x="3917739" y="4454887"/>
                  <a:ext cx="1169920" cy="338554"/>
                </a:xfrm>
                <a:prstGeom prst="rect">
                  <a:avLst/>
                </a:prstGeom>
                <a:noFill/>
              </p:spPr>
              <p:txBody>
                <a:bodyPr wrap="square" rtlCol="1">
                  <a:spAutoFit/>
                </a:bodyPr>
                <a:lstStyle/>
                <a:p>
                  <a:r>
                    <a:rPr lang="he-IL" sz="1600" dirty="0" smtClean="0"/>
                    <a:t>011100001</a:t>
                  </a:r>
                  <a:endParaRPr lang="he-IL" sz="1600" dirty="0"/>
                </a:p>
              </p:txBody>
            </p:sp>
            <p:sp>
              <p:nvSpPr>
                <p:cNvPr id="21" name="TextBox 20"/>
                <p:cNvSpPr txBox="1"/>
                <p:nvPr/>
              </p:nvSpPr>
              <p:spPr>
                <a:xfrm>
                  <a:off x="3943262" y="4792246"/>
                  <a:ext cx="1169920" cy="338554"/>
                </a:xfrm>
                <a:prstGeom prst="rect">
                  <a:avLst/>
                </a:prstGeom>
                <a:noFill/>
              </p:spPr>
              <p:txBody>
                <a:bodyPr wrap="square" rtlCol="1">
                  <a:spAutoFit/>
                </a:bodyPr>
                <a:lstStyle/>
                <a:p>
                  <a:r>
                    <a:rPr lang="he-IL" sz="1600" dirty="0" smtClean="0"/>
                    <a:t>011100101</a:t>
                  </a:r>
                  <a:endParaRPr lang="he-IL" sz="1600" dirty="0"/>
                </a:p>
              </p:txBody>
            </p:sp>
            <p:sp>
              <p:nvSpPr>
                <p:cNvPr id="22" name="TextBox 21"/>
                <p:cNvSpPr txBox="1"/>
                <p:nvPr/>
              </p:nvSpPr>
              <p:spPr>
                <a:xfrm>
                  <a:off x="3887598" y="5101661"/>
                  <a:ext cx="1200062" cy="338554"/>
                </a:xfrm>
                <a:prstGeom prst="rect">
                  <a:avLst/>
                </a:prstGeom>
                <a:noFill/>
              </p:spPr>
              <p:txBody>
                <a:bodyPr wrap="square" rtlCol="1">
                  <a:spAutoFit/>
                </a:bodyPr>
                <a:lstStyle/>
                <a:p>
                  <a:r>
                    <a:rPr lang="he-IL" sz="1600" dirty="0" smtClean="0"/>
                    <a:t>001001011</a:t>
                  </a:r>
                  <a:endParaRPr lang="he-IL" sz="1600" dirty="0"/>
                </a:p>
              </p:txBody>
            </p:sp>
            <p:sp>
              <p:nvSpPr>
                <p:cNvPr id="23" name="TextBox 22"/>
                <p:cNvSpPr txBox="1"/>
                <p:nvPr/>
              </p:nvSpPr>
              <p:spPr>
                <a:xfrm>
                  <a:off x="3961737" y="5411077"/>
                  <a:ext cx="1169920" cy="338554"/>
                </a:xfrm>
                <a:prstGeom prst="rect">
                  <a:avLst/>
                </a:prstGeom>
                <a:noFill/>
              </p:spPr>
              <p:txBody>
                <a:bodyPr wrap="square" rtlCol="1">
                  <a:spAutoFit/>
                </a:bodyPr>
                <a:lstStyle/>
                <a:p>
                  <a:r>
                    <a:rPr lang="he-IL" sz="1600" dirty="0" smtClean="0"/>
                    <a:t>011100101</a:t>
                  </a:r>
                  <a:endParaRPr lang="he-IL" sz="1600" dirty="0"/>
                </a:p>
              </p:txBody>
            </p:sp>
            <p:sp>
              <p:nvSpPr>
                <p:cNvPr id="24" name="Flowchart: Connector 23"/>
                <p:cNvSpPr/>
                <p:nvPr/>
              </p:nvSpPr>
              <p:spPr>
                <a:xfrm>
                  <a:off x="4433448" y="5828147"/>
                  <a:ext cx="184729" cy="190527"/>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5" name="Flowchart: Connector 24"/>
                <p:cNvSpPr/>
                <p:nvPr/>
              </p:nvSpPr>
              <p:spPr>
                <a:xfrm>
                  <a:off x="4438067" y="6119091"/>
                  <a:ext cx="184729" cy="190527"/>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6" name="Flowchart: Connector 25"/>
                <p:cNvSpPr/>
                <p:nvPr/>
              </p:nvSpPr>
              <p:spPr>
                <a:xfrm>
                  <a:off x="4433453" y="6391560"/>
                  <a:ext cx="184729" cy="190527"/>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grpSp>
        </p:grpSp>
      </p:grpSp>
      <p:sp>
        <p:nvSpPr>
          <p:cNvPr id="27" name="TextBox 26"/>
          <p:cNvSpPr txBox="1"/>
          <p:nvPr/>
        </p:nvSpPr>
        <p:spPr>
          <a:xfrm>
            <a:off x="3213655" y="2684992"/>
            <a:ext cx="1588655" cy="646331"/>
          </a:xfrm>
          <a:prstGeom prst="rect">
            <a:avLst/>
          </a:prstGeom>
          <a:noFill/>
        </p:spPr>
        <p:txBody>
          <a:bodyPr wrap="square" rtlCol="1">
            <a:spAutoFit/>
          </a:bodyPr>
          <a:lstStyle/>
          <a:p>
            <a:r>
              <a:rPr lang="en-US" sz="3600" dirty="0" smtClean="0"/>
              <a:t>&gt;32GB</a:t>
            </a:r>
            <a:endParaRPr lang="he-IL" sz="3600" dirty="0"/>
          </a:p>
        </p:txBody>
      </p:sp>
      <p:sp>
        <p:nvSpPr>
          <p:cNvPr id="28" name="Right Arrow 27"/>
          <p:cNvSpPr/>
          <p:nvPr/>
        </p:nvSpPr>
        <p:spPr>
          <a:xfrm>
            <a:off x="1378656" y="2997528"/>
            <a:ext cx="388128" cy="226285"/>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29" name="Picture 28"/>
          <p:cNvPicPr>
            <a:picLocks noChangeAspect="1"/>
          </p:cNvPicPr>
          <p:nvPr/>
        </p:nvPicPr>
        <p:blipFill>
          <a:blip r:embed="rId3"/>
          <a:stretch>
            <a:fillRect/>
          </a:stretch>
        </p:blipFill>
        <p:spPr>
          <a:xfrm>
            <a:off x="4036271" y="3624002"/>
            <a:ext cx="4296408" cy="2949455"/>
          </a:xfrm>
          <a:prstGeom prst="rect">
            <a:avLst/>
          </a:prstGeom>
        </p:spPr>
      </p:pic>
    </p:spTree>
    <p:extLst>
      <p:ext uri="{BB962C8B-B14F-4D97-AF65-F5344CB8AC3E}">
        <p14:creationId xmlns:p14="http://schemas.microsoft.com/office/powerpoint/2010/main" val="39544935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1979</TotalTime>
  <Words>792</Words>
  <Application>Microsoft Office PowerPoint</Application>
  <PresentationFormat>Widescreen</PresentationFormat>
  <Paragraphs>162</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Cambria Math</vt:lpstr>
      <vt:lpstr>Times New Roman</vt:lpstr>
      <vt:lpstr>Trebuchet MS</vt:lpstr>
      <vt:lpstr>Tw Cen MT</vt:lpstr>
      <vt:lpstr>Circuit</vt:lpstr>
      <vt:lpstr>PowerPoint Presentation</vt:lpstr>
      <vt:lpstr>מטרת הפרויקט</vt:lpstr>
      <vt:lpstr>Bitcoin מטבע ה</vt:lpstr>
      <vt:lpstr>PowerPoint Presentation</vt:lpstr>
      <vt:lpstr>פיצולים ברשת ה- Bitcoin</vt:lpstr>
      <vt:lpstr>HARD fork</vt:lpstr>
      <vt:lpstr>תיאור הבעיה</vt:lpstr>
      <vt:lpstr>קשיים שנתקלנו בהם בעת ביצוע הפרויקט</vt:lpstr>
      <vt:lpstr>קשיים שנתקלנו בהם בעת ביצוע הפרויקט</vt:lpstr>
      <vt:lpstr>קשיים שנתקלנו בהם בעת ביצוע הפרויקט</vt:lpstr>
      <vt:lpstr>מימוש המערכת </vt:lpstr>
      <vt:lpstr>UTXs DATA module</vt:lpstr>
      <vt:lpstr>Balances DATA module</vt:lpstr>
      <vt:lpstr>Controller &amp; web module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Biran, Emri</dc:creator>
  <cp:lastModifiedBy>emri biran</cp:lastModifiedBy>
  <cp:revision>99</cp:revision>
  <dcterms:created xsi:type="dcterms:W3CDTF">2019-01-06T08:30:50Z</dcterms:created>
  <dcterms:modified xsi:type="dcterms:W3CDTF">2019-07-28T15:46:25Z</dcterms:modified>
</cp:coreProperties>
</file>

<file path=docProps/thumbnail.jpeg>
</file>